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74" r:id="rId9"/>
    <p:sldId id="265" r:id="rId10"/>
    <p:sldId id="268" r:id="rId11"/>
    <p:sldId id="269" r:id="rId12"/>
    <p:sldId id="270" r:id="rId13"/>
    <p:sldId id="271" r:id="rId14"/>
    <p:sldId id="272" r:id="rId15"/>
    <p:sldId id="266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4624" autoAdjust="0"/>
  </p:normalViewPr>
  <p:slideViewPr>
    <p:cSldViewPr>
      <p:cViewPr varScale="1">
        <p:scale>
          <a:sx n="82" d="100"/>
          <a:sy n="82" d="100"/>
        </p:scale>
        <p:origin x="149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9BA04482-8E04-4BF9-AA80-90E505AD8B6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B00C816-8279-4F9B-8DB2-294D270F37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4482-8E04-4BF9-AA80-90E505AD8B6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C816-8279-4F9B-8DB2-294D270F37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9BA04482-8E04-4BF9-AA80-90E505AD8B6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B00C816-8279-4F9B-8DB2-294D270F37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4482-8E04-4BF9-AA80-90E505AD8B6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9B00C816-8279-4F9B-8DB2-294D270F37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4482-8E04-4BF9-AA80-90E505AD8B6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9B00C816-8279-4F9B-8DB2-294D270F37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4482-8E04-4BF9-AA80-90E505AD8B6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C816-8279-4F9B-8DB2-294D270F37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4482-8E04-4BF9-AA80-90E505AD8B6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C816-8279-4F9B-8DB2-294D270F37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9BA04482-8E04-4BF9-AA80-90E505AD8B6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B00C816-8279-4F9B-8DB2-294D270F37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9BA04482-8E04-4BF9-AA80-90E505AD8B6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B00C816-8279-4F9B-8DB2-294D270F37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4482-8E04-4BF9-AA80-90E505AD8B6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C816-8279-4F9B-8DB2-294D270F37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4482-8E04-4BF9-AA80-90E505AD8B6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0C816-8279-4F9B-8DB2-294D270F37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9BA04482-8E04-4BF9-AA80-90E505AD8B6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9B00C816-8279-4F9B-8DB2-294D270F37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772816"/>
            <a:ext cx="6264696" cy="3024336"/>
          </a:xfrm>
        </p:spPr>
        <p:txBody>
          <a:bodyPr>
            <a:noAutofit/>
          </a:bodyPr>
          <a:lstStyle/>
          <a:p>
            <a:r>
              <a:rPr lang="ru-RU" sz="5400" dirty="0" smtClean="0"/>
              <a:t>Ленточные боры 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Алтайского </a:t>
            </a:r>
            <a:r>
              <a:rPr lang="ru-RU" sz="5400" dirty="0" smtClean="0"/>
              <a:t>края</a:t>
            </a:r>
            <a:endParaRPr lang="ru-RU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2880321"/>
          </a:xfrm>
        </p:spPr>
        <p:txBody>
          <a:bodyPr>
            <a:normAutofit/>
          </a:bodyPr>
          <a:lstStyle/>
          <a:p>
            <a:r>
              <a:rPr lang="ru-RU" b="1" dirty="0" smtClean="0"/>
              <a:t>Ленточный бор</a:t>
            </a:r>
            <a:r>
              <a:rPr lang="ru-RU" dirty="0" smtClean="0"/>
              <a:t> — узкая, сильно вытянутая полоса светлохвойного леса в степной зоне. Его длина может достигать 550 км, при этом ширина небольшая — от 5 до 40 км. </a:t>
            </a:r>
            <a:endParaRPr lang="ru-RU" dirty="0"/>
          </a:p>
        </p:txBody>
      </p:sp>
      <p:pic>
        <p:nvPicPr>
          <p:cNvPr id="1026" name="Picture 2" descr="Картинки по запросу ленточные боры алтайского кр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068960"/>
            <a:ext cx="609600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67853"/>
          </a:xfrm>
        </p:spPr>
        <p:txBody>
          <a:bodyPr/>
          <a:lstStyle/>
          <a:p>
            <a:r>
              <a:rPr lang="ru-RU" dirty="0" smtClean="0"/>
              <a:t>В Алтайском крае 4 ленточных бора: </a:t>
            </a:r>
            <a:r>
              <a:rPr lang="ru-RU" dirty="0" err="1" smtClean="0"/>
              <a:t>Барнаульский</a:t>
            </a:r>
            <a:r>
              <a:rPr lang="ru-RU" dirty="0" smtClean="0"/>
              <a:t> , </a:t>
            </a:r>
            <a:r>
              <a:rPr lang="ru-RU" dirty="0" err="1" smtClean="0"/>
              <a:t>Касмалинский</a:t>
            </a:r>
            <a:r>
              <a:rPr lang="ru-RU" dirty="0" smtClean="0"/>
              <a:t> ,  </a:t>
            </a:r>
            <a:r>
              <a:rPr lang="ru-RU" dirty="0" err="1" smtClean="0"/>
              <a:t>Кучук-Кулундинский</a:t>
            </a:r>
            <a:r>
              <a:rPr lang="ru-RU" dirty="0" smtClean="0"/>
              <a:t> и </a:t>
            </a:r>
            <a:r>
              <a:rPr lang="ru-RU" dirty="0" err="1" smtClean="0"/>
              <a:t>Бурлинский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7" name="Picture 2" descr="Картинки по запросу ленточные боры алтайского края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187624" y="2204864"/>
            <a:ext cx="6264696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Барнаульский</a:t>
            </a:r>
            <a:r>
              <a:rPr lang="ru-RU" dirty="0" smtClean="0"/>
              <a:t> бор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31749"/>
          </a:xfrm>
        </p:spPr>
        <p:txBody>
          <a:bodyPr/>
          <a:lstStyle/>
          <a:p>
            <a:r>
              <a:rPr lang="ru-RU" dirty="0" smtClean="0"/>
              <a:t> </a:t>
            </a:r>
            <a:r>
              <a:rPr lang="ru-RU" sz="2400" dirty="0" smtClean="0"/>
              <a:t>Самый большой по протяженности из ленточных боров Западной Сибири . Расположен на Приобском плато, по левобережью реки Оби, протянувшись на 550 км от города Барнаула в направлении с северо-востока на юго-запад. Ширина на разных участках 7-10 км 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52120" y="5589240"/>
            <a:ext cx="467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 </a:t>
            </a:r>
            <a:endParaRPr lang="ru-RU" dirty="0"/>
          </a:p>
        </p:txBody>
      </p:sp>
      <p:pic>
        <p:nvPicPr>
          <p:cNvPr id="5" name="Picture 2" descr="Картинки по запросу барнаульский ленточный бо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645024"/>
            <a:ext cx="7308304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Флора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229600" cy="4814312"/>
          </a:xfrm>
        </p:spPr>
        <p:txBody>
          <a:bodyPr>
            <a:normAutofit/>
          </a:bodyPr>
          <a:lstStyle/>
          <a:p>
            <a:r>
              <a:rPr lang="ru-RU" dirty="0" smtClean="0"/>
              <a:t>Отдельные виды растений, как редкие и исчезающие, включены в Красную книгу Алтайского края, так например:</a:t>
            </a:r>
          </a:p>
          <a:p>
            <a:pPr>
              <a:buNone/>
            </a:pPr>
            <a:r>
              <a:rPr lang="ru-RU" dirty="0" smtClean="0"/>
              <a:t> щитовник          </a:t>
            </a:r>
            <a:r>
              <a:rPr lang="ru-RU" dirty="0" err="1" smtClean="0"/>
              <a:t>щитовик</a:t>
            </a:r>
            <a:r>
              <a:rPr lang="ru-RU" dirty="0" smtClean="0"/>
              <a:t>            ятрышник</a:t>
            </a:r>
          </a:p>
          <a:p>
            <a:pPr>
              <a:buNone/>
            </a:pPr>
            <a:r>
              <a:rPr lang="ru-RU" dirty="0" smtClean="0"/>
              <a:t> гребенчатый    мужской         </a:t>
            </a:r>
            <a:r>
              <a:rPr lang="ru-RU" dirty="0" err="1" smtClean="0"/>
              <a:t>шлемоносный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4338" name="Picture 2" descr="Dryopteris cristat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05064"/>
            <a:ext cx="2524125" cy="1778150"/>
          </a:xfrm>
          <a:prstGeom prst="rect">
            <a:avLst/>
          </a:prstGeom>
          <a:noFill/>
        </p:spPr>
      </p:pic>
      <p:pic>
        <p:nvPicPr>
          <p:cNvPr id="14340" name="Picture 4" descr="Dryopteris16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933056"/>
            <a:ext cx="2524125" cy="1685926"/>
          </a:xfrm>
          <a:prstGeom prst="rect">
            <a:avLst/>
          </a:prstGeom>
          <a:noFill/>
        </p:spPr>
      </p:pic>
      <p:pic>
        <p:nvPicPr>
          <p:cNvPr id="14342" name="Picture 6" descr="Orchis militaris - Hall käp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3933056"/>
            <a:ext cx="2095500" cy="21351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548680"/>
            <a:ext cx="45719" cy="720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569584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 кувшинка               </a:t>
            </a:r>
            <a:r>
              <a:rPr lang="ru-RU" dirty="0" err="1" smtClean="0"/>
              <a:t>калла</a:t>
            </a:r>
            <a:r>
              <a:rPr lang="ru-RU" dirty="0" smtClean="0"/>
              <a:t>                       </a:t>
            </a:r>
            <a:r>
              <a:rPr lang="ru-RU" dirty="0" err="1" smtClean="0"/>
              <a:t>кувшинка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белоснежная         болотная     четырехгранная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башмачок                           </a:t>
            </a:r>
            <a:r>
              <a:rPr lang="ru-RU" dirty="0" err="1" smtClean="0"/>
              <a:t>гнездоцветка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крупноцветковый           клубочковая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" name="Содержимое 4" descr="265px-Lumme_(Nymphaea_candida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268760"/>
            <a:ext cx="2448272" cy="2016224"/>
          </a:xfrm>
          <a:prstGeom prst="rect">
            <a:avLst/>
          </a:prstGeom>
        </p:spPr>
      </p:pic>
      <p:pic>
        <p:nvPicPr>
          <p:cNvPr id="6" name="Picture 4" descr="Water lily. Volga-Akhtuba floodpla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340768"/>
            <a:ext cx="2524125" cy="1872208"/>
          </a:xfrm>
          <a:prstGeom prst="rect">
            <a:avLst/>
          </a:prstGeom>
          <a:noFill/>
        </p:spPr>
      </p:pic>
      <p:pic>
        <p:nvPicPr>
          <p:cNvPr id="7" name="Picture 6" descr="Cypripedium macranthos Orchi 2012-05-09 1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293096"/>
            <a:ext cx="2664296" cy="1728192"/>
          </a:xfrm>
          <a:prstGeom prst="rect">
            <a:avLst/>
          </a:prstGeom>
          <a:noFill/>
        </p:spPr>
      </p:pic>
      <p:pic>
        <p:nvPicPr>
          <p:cNvPr id="10" name="Picture 8" descr="Neottianthe cucullata (flower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221088"/>
            <a:ext cx="2524125" cy="1711102"/>
          </a:xfrm>
          <a:prstGeom prst="rect">
            <a:avLst/>
          </a:prstGeom>
          <a:noFill/>
        </p:spPr>
      </p:pic>
      <p:pic>
        <p:nvPicPr>
          <p:cNvPr id="11" name="Picture 10" descr="Calla palustris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1268760"/>
            <a:ext cx="2524125" cy="1895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Фауна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879107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Водится лось, сибирская  заяц, лиса,  бурундук, белка, рысь, барсук, кабан,  бобр и другие звери.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Косуля                  волк                                 ондатра</a:t>
            </a:r>
          </a:p>
          <a:p>
            <a:endParaRPr lang="ru-RU" sz="2400" dirty="0" smtClean="0"/>
          </a:p>
        </p:txBody>
      </p:sp>
      <p:pic>
        <p:nvPicPr>
          <p:cNvPr id="12290" name="Picture 2" descr="Paozikun5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068960"/>
            <a:ext cx="2088232" cy="2232248"/>
          </a:xfrm>
          <a:prstGeom prst="rect">
            <a:avLst/>
          </a:prstGeom>
          <a:noFill/>
        </p:spPr>
      </p:pic>
      <p:pic>
        <p:nvPicPr>
          <p:cNvPr id="12292" name="Picture 4" descr="Canis lupus 265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3140968"/>
            <a:ext cx="2592288" cy="1982338"/>
          </a:xfrm>
          <a:prstGeom prst="rect">
            <a:avLst/>
          </a:prstGeom>
          <a:noFill/>
        </p:spPr>
      </p:pic>
      <p:pic>
        <p:nvPicPr>
          <p:cNvPr id="12294" name="Picture 6" descr="Bisamratt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2996952"/>
            <a:ext cx="2736304" cy="21890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623837"/>
          </a:xfrm>
        </p:spPr>
        <p:txBody>
          <a:bodyPr>
            <a:normAutofit/>
          </a:bodyPr>
          <a:lstStyle/>
          <a:p>
            <a:r>
              <a:rPr lang="ru-RU" dirty="0" smtClean="0"/>
              <a:t> В бору обитает множество птиц: козодой, дятел, большая синица, сова, рябинник ,свиристель, дрозд , скворец,  снегирь, глухарь ,  филин. 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err="1" smtClean="0"/>
              <a:t>московка</a:t>
            </a:r>
            <a:r>
              <a:rPr lang="ru-RU" dirty="0" smtClean="0"/>
              <a:t>          удод                     озёрная чайка</a:t>
            </a:r>
          </a:p>
          <a:p>
            <a:endParaRPr lang="ru-RU" dirty="0"/>
          </a:p>
        </p:txBody>
      </p:sp>
      <p:pic>
        <p:nvPicPr>
          <p:cNvPr id="4" name="Picture 8" descr="Parus ater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780928"/>
            <a:ext cx="2524125" cy="2448272"/>
          </a:xfrm>
          <a:prstGeom prst="rect">
            <a:avLst/>
          </a:prstGeom>
          <a:noFill/>
        </p:spPr>
      </p:pic>
      <p:pic>
        <p:nvPicPr>
          <p:cNvPr id="31746" name="Picture 2" descr="Common Hoopoe (Upapa epops) preening at Kolkata I2 IMG 69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780928"/>
            <a:ext cx="2524125" cy="2448272"/>
          </a:xfrm>
          <a:prstGeom prst="rect">
            <a:avLst/>
          </a:prstGeom>
          <a:noFill/>
        </p:spPr>
      </p:pic>
      <p:pic>
        <p:nvPicPr>
          <p:cNvPr id="31748" name="Picture 4" descr="Chroicocephalus ridibundus (summer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2780928"/>
            <a:ext cx="2524125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26469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поползень              чёрный аист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</a:t>
            </a:r>
          </a:p>
          <a:p>
            <a:pPr>
              <a:buNone/>
            </a:pPr>
            <a:r>
              <a:rPr lang="ru-RU" dirty="0" smtClean="0"/>
              <a:t>                                    </a:t>
            </a:r>
          </a:p>
          <a:p>
            <a:pPr>
              <a:buNone/>
            </a:pPr>
            <a:r>
              <a:rPr lang="ru-RU" dirty="0" smtClean="0"/>
              <a:t>       </a:t>
            </a:r>
          </a:p>
          <a:p>
            <a:pPr>
              <a:buNone/>
            </a:pPr>
            <a:r>
              <a:rPr lang="ru-RU" dirty="0" smtClean="0"/>
              <a:t> свиристель                                   рябинник </a:t>
            </a:r>
            <a:endParaRPr lang="ru-RU" dirty="0"/>
          </a:p>
        </p:txBody>
      </p:sp>
      <p:pic>
        <p:nvPicPr>
          <p:cNvPr id="4" name="Picture 2" descr="https://upload.wikimedia.org/wikipedia/commons/thumb/b/ba/Ciconia_nigra_-Kruger_National_Park-8.jpg/220px-Ciconia_nigra_-Kruger_National_Park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260648"/>
            <a:ext cx="2095500" cy="3152775"/>
          </a:xfrm>
          <a:prstGeom prst="rect">
            <a:avLst/>
          </a:prstGeom>
          <a:noFill/>
        </p:spPr>
      </p:pic>
      <p:pic>
        <p:nvPicPr>
          <p:cNvPr id="1026" name="Picture 2" descr="Eurasian Nuthat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980728"/>
            <a:ext cx="2524125" cy="2088232"/>
          </a:xfrm>
          <a:prstGeom prst="rect">
            <a:avLst/>
          </a:prstGeom>
          <a:noFill/>
        </p:spPr>
      </p:pic>
      <p:pic>
        <p:nvPicPr>
          <p:cNvPr id="1030" name="Picture 6" descr="Turdus pilaris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4005064"/>
            <a:ext cx="2524125" cy="2524126"/>
          </a:xfrm>
          <a:prstGeom prst="rect">
            <a:avLst/>
          </a:prstGeom>
          <a:noFill/>
        </p:spPr>
      </p:pic>
      <p:pic>
        <p:nvPicPr>
          <p:cNvPr id="11266" name="Picture 2" descr="Bombycilla garrulus 1 (Martin Mecnarowski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3861048"/>
            <a:ext cx="2880320" cy="2304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Касмалинский</a:t>
            </a:r>
            <a:r>
              <a:rPr lang="ru-RU" dirty="0" smtClean="0"/>
              <a:t> бор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31749"/>
          </a:xfrm>
        </p:spPr>
        <p:txBody>
          <a:bodyPr/>
          <a:lstStyle/>
          <a:p>
            <a:r>
              <a:rPr lang="ru-RU" dirty="0" smtClean="0"/>
              <a:t> </a:t>
            </a:r>
            <a:r>
              <a:rPr lang="ru-RU" sz="2800" dirty="0" smtClean="0"/>
              <a:t>параллелен </a:t>
            </a:r>
            <a:r>
              <a:rPr lang="ru-RU" sz="2800" dirty="0" err="1" smtClean="0"/>
              <a:t>Барнаульскому</a:t>
            </a:r>
            <a:r>
              <a:rPr lang="ru-RU" sz="2800" dirty="0" smtClean="0"/>
              <a:t> бору. Протяженность 330 км ширина 2-10 км.</a:t>
            </a:r>
          </a:p>
          <a:p>
            <a:r>
              <a:rPr lang="ru-RU" sz="2800" dirty="0" smtClean="0"/>
              <a:t>Между селами  Волчиха и  Новоегорьевское, образует </a:t>
            </a:r>
            <a:r>
              <a:rPr lang="ru-RU" sz="2800" dirty="0" err="1" smtClean="0"/>
              <a:t>Гатский</a:t>
            </a:r>
            <a:r>
              <a:rPr lang="ru-RU" sz="2800" dirty="0" smtClean="0"/>
              <a:t> бор. В этом месте бор </a:t>
            </a:r>
            <a:r>
              <a:rPr lang="ru-RU" sz="2800" dirty="0" err="1" smtClean="0"/>
              <a:t>дос</a:t>
            </a:r>
            <a:endParaRPr lang="ru-RU" sz="2800" dirty="0" smtClean="0"/>
          </a:p>
          <a:p>
            <a:pPr>
              <a:buNone/>
            </a:pPr>
            <a:r>
              <a:rPr lang="ru-RU" sz="2800" dirty="0" err="1" smtClean="0"/>
              <a:t>тигает</a:t>
            </a:r>
            <a:r>
              <a:rPr lang="ru-RU" sz="2800" dirty="0" smtClean="0"/>
              <a:t> ширины 40-50 км.</a:t>
            </a:r>
            <a:endParaRPr lang="ru-RU" sz="2800" dirty="0"/>
          </a:p>
        </p:txBody>
      </p:sp>
      <p:pic>
        <p:nvPicPr>
          <p:cNvPr id="22530" name="Picture 2" descr="https://upload.wikimedia.org/wikipedia/commons/thumb/9/9a/%D0%9E%D0%B7%D0%B5%D1%80%D0%BE_%D0%B2_%D0%9F%D0%B0%D0%B2%D0%BB%D0%BE%D0%B2%D1%81%D0%BA%D0%B5.JPG/220px-%D0%9E%D0%B7%D0%B5%D1%80%D0%BE_%D0%B2_%D0%9F%D0%B0%D0%B2%D0%BB%D0%BE%D0%B2%D1%81%D0%BA%D0%B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645024"/>
            <a:ext cx="4896544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839861"/>
          </a:xfrm>
        </p:spPr>
        <p:txBody>
          <a:bodyPr/>
          <a:lstStyle/>
          <a:p>
            <a:r>
              <a:rPr lang="ru-RU" dirty="0" smtClean="0"/>
              <a:t>                                                                                    Можно встретить  ,  бобра, зайца , лису , белку, барсука, </a:t>
            </a:r>
          </a:p>
          <a:p>
            <a:pPr>
              <a:buNone/>
            </a:pPr>
            <a:r>
              <a:rPr lang="ru-RU" dirty="0" smtClean="0"/>
              <a:t>   лося                   косулю                </a:t>
            </a:r>
            <a:r>
              <a:rPr lang="ru-RU" dirty="0" err="1" smtClean="0"/>
              <a:t>бурендука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Picture 4" descr="Лось (самец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36912"/>
            <a:ext cx="2619375" cy="3095998"/>
          </a:xfrm>
          <a:prstGeom prst="rect">
            <a:avLst/>
          </a:prstGeom>
          <a:noFill/>
        </p:spPr>
      </p:pic>
      <p:pic>
        <p:nvPicPr>
          <p:cNvPr id="21506" name="Picture 2" descr="Capreolus capreolus 2 Joj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708920"/>
            <a:ext cx="2524125" cy="2592288"/>
          </a:xfrm>
          <a:prstGeom prst="rect">
            <a:avLst/>
          </a:prstGeom>
          <a:noFill/>
        </p:spPr>
      </p:pic>
      <p:pic>
        <p:nvPicPr>
          <p:cNvPr id="21508" name="Picture 4" descr="Tamias minimu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2780928"/>
            <a:ext cx="2503170" cy="28975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19268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Из птиц встречаются : вертишейка , славка-завирушка , белобровик,  серая мухоловка, зеленая пеночка,  рябинник,  </a:t>
            </a:r>
            <a:r>
              <a:rPr lang="ru-RU" sz="2800" dirty="0" err="1" smtClean="0"/>
              <a:t>белошапочная</a:t>
            </a:r>
            <a:r>
              <a:rPr lang="ru-RU" sz="2800" dirty="0" smtClean="0"/>
              <a:t>  овсянка ,  горихвостка,  большая горлица,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                                  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    </a:t>
            </a:r>
          </a:p>
          <a:p>
            <a:pPr>
              <a:buNone/>
            </a:pPr>
            <a:r>
              <a:rPr lang="ru-RU" sz="2800" dirty="0" smtClean="0"/>
              <a:t>  </a:t>
            </a:r>
          </a:p>
          <a:p>
            <a:pPr>
              <a:buNone/>
            </a:pPr>
            <a:r>
              <a:rPr lang="ru-RU" sz="2800" dirty="0" smtClean="0"/>
              <a:t> желна             зелёная                  длиннохвостая</a:t>
            </a:r>
          </a:p>
          <a:p>
            <a:pPr>
              <a:buNone/>
            </a:pPr>
            <a:r>
              <a:rPr lang="ru-RU" sz="2800" dirty="0" smtClean="0"/>
              <a:t>                             пересмешка          синица</a:t>
            </a:r>
            <a:endParaRPr lang="ru-RU" sz="2800" dirty="0"/>
          </a:p>
        </p:txBody>
      </p:sp>
      <p:pic>
        <p:nvPicPr>
          <p:cNvPr id="25602" name="Picture 2" descr="https://upload.wikimedia.org/wikipedia/commons/thumb/d/d1/BlackWoods.jpg/300px-BlackWoo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56992"/>
            <a:ext cx="2160240" cy="2232248"/>
          </a:xfrm>
          <a:prstGeom prst="rect">
            <a:avLst/>
          </a:prstGeom>
          <a:noFill/>
        </p:spPr>
      </p:pic>
      <p:pic>
        <p:nvPicPr>
          <p:cNvPr id="25604" name="Picture 4" descr="https://upload.wikimedia.org/wikipedia/commons/thumb/0/06/Hippolais_icterina_vogelartinfo_chris_romeiks_R7F2916.jpg/220px-Hippolais_icterina_vogelartinfo_chris_romeiks_R7F29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284984"/>
            <a:ext cx="2671564" cy="2160240"/>
          </a:xfrm>
          <a:prstGeom prst="rect">
            <a:avLst/>
          </a:prstGeom>
          <a:noFill/>
        </p:spPr>
      </p:pic>
      <p:sp>
        <p:nvSpPr>
          <p:cNvPr id="25606" name="AutoShape 6" descr="Картинки по запросу венерин башмачо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0" name="Picture 2" descr="Длиннохвостая синица (Aegithalos caudatus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212976"/>
            <a:ext cx="2524125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Кулундинский</a:t>
            </a:r>
            <a:r>
              <a:rPr lang="ru-RU" dirty="0" smtClean="0"/>
              <a:t> бор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Протяженность около ста км , ширина 3-12 км. В бору нет ни ели ,ни берёзы . Кустарники встречаются редко. Можно встретить различные виды </a:t>
            </a:r>
            <a:r>
              <a:rPr lang="ru-RU" sz="2800" dirty="0" err="1" smtClean="0"/>
              <a:t>венериного</a:t>
            </a:r>
            <a:r>
              <a:rPr lang="ru-RU" sz="2800" dirty="0" smtClean="0"/>
              <a:t> башмачка .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 крупноцветковый                          настоящий    </a:t>
            </a:r>
            <a:endParaRPr lang="ru-RU" sz="2800" dirty="0"/>
          </a:p>
        </p:txBody>
      </p:sp>
      <p:pic>
        <p:nvPicPr>
          <p:cNvPr id="27650" name="Picture 2" descr="Картинки по запросу венерин башмачо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573016"/>
            <a:ext cx="2539100" cy="1902372"/>
          </a:xfrm>
          <a:prstGeom prst="rect">
            <a:avLst/>
          </a:prstGeom>
          <a:noFill/>
        </p:spPr>
      </p:pic>
      <p:pic>
        <p:nvPicPr>
          <p:cNvPr id="27652" name="Picture 4" descr="Картинки по запросу венерин башмачо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3501008"/>
            <a:ext cx="2664296" cy="201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Происхождение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Учёные считают, что ленточные боры остались после ледникового периода, когда территория между Обью и </a:t>
            </a:r>
            <a:r>
              <a:rPr lang="ru-RU" sz="2000" dirty="0" err="1" smtClean="0"/>
              <a:t>Иртышом</a:t>
            </a:r>
            <a:r>
              <a:rPr lang="ru-RU" sz="2000" dirty="0" smtClean="0"/>
              <a:t> находилась под Северным ледником. Потоки талых ледниковых вод несли большое количество песка, который постепенно накапливался. На отложившихся песках позднее начала произрастать сосна. </a:t>
            </a:r>
            <a:endParaRPr lang="ru-RU" sz="2000" dirty="0"/>
          </a:p>
        </p:txBody>
      </p:sp>
      <p:pic>
        <p:nvPicPr>
          <p:cNvPr id="5122" name="Picture 2" descr="http://www.dopotopa.com/images/p955_0_01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789040"/>
            <a:ext cx="5400600" cy="25884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623837"/>
          </a:xfrm>
        </p:spPr>
        <p:txBody>
          <a:bodyPr>
            <a:normAutofit/>
          </a:bodyPr>
          <a:lstStyle/>
          <a:p>
            <a:r>
              <a:rPr lang="ru-RU" dirty="0" smtClean="0"/>
              <a:t> С 1747 года боры находились во владении Кабинета Его Императорского Величества. С 1840 года была образована Лесная часть в правлении Алтайского горного округа и организована лесная стража.  С ноября 1929 года лесничества были преобразованы в лесхозы.  В 50-60-е годы неоднократно проводились кампании по защите леса от болезней и вредителей.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9584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    Спасибо за внимание!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Берегите природу!</a:t>
            </a:r>
            <a:endParaRPr lang="ru-RU" dirty="0"/>
          </a:p>
        </p:txBody>
      </p:sp>
      <p:pic>
        <p:nvPicPr>
          <p:cNvPr id="4" name="Picture 4" descr="Картинки по запросу берегите природу стих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212976"/>
            <a:ext cx="5040560" cy="3096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347</TotalTime>
  <Words>128</Words>
  <Application>Microsoft Office PowerPoint</Application>
  <PresentationFormat>Экран (4:3)</PresentationFormat>
  <Paragraphs>81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Cambria</vt:lpstr>
      <vt:lpstr>Rockwell</vt:lpstr>
      <vt:lpstr>Wingdings 2</vt:lpstr>
      <vt:lpstr>Литейная</vt:lpstr>
      <vt:lpstr>Ленточные боры  Алтайского края</vt:lpstr>
      <vt:lpstr>Презентация PowerPoint</vt:lpstr>
      <vt:lpstr>Презентация PowerPoint</vt:lpstr>
      <vt:lpstr>Барнаульский бор   </vt:lpstr>
      <vt:lpstr>Флора</vt:lpstr>
      <vt:lpstr> </vt:lpstr>
      <vt:lpstr>Фауна</vt:lpstr>
      <vt:lpstr>Презентация PowerPoint</vt:lpstr>
      <vt:lpstr>Презентация PowerPoint</vt:lpstr>
      <vt:lpstr>Касмалинский бор</vt:lpstr>
      <vt:lpstr>Презентация PowerPoint</vt:lpstr>
      <vt:lpstr>Презентация PowerPoint</vt:lpstr>
      <vt:lpstr>Кулундинский бор</vt:lpstr>
      <vt:lpstr>Происхождение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Vip</dc:creator>
  <cp:lastModifiedBy>User</cp:lastModifiedBy>
  <cp:revision>38</cp:revision>
  <dcterms:created xsi:type="dcterms:W3CDTF">2017-04-22T08:24:48Z</dcterms:created>
  <dcterms:modified xsi:type="dcterms:W3CDTF">2026-09-10T00:55:46Z</dcterms:modified>
</cp:coreProperties>
</file>