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75" r:id="rId9"/>
    <p:sldId id="276" r:id="rId10"/>
    <p:sldId id="278" r:id="rId11"/>
    <p:sldId id="279" r:id="rId12"/>
    <p:sldId id="280" r:id="rId13"/>
    <p:sldId id="281" r:id="rId14"/>
    <p:sldId id="282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65E3223-6992-4DA4-9384-E708B51BFD5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BC2589B-3EC2-4E0C-A49D-F108DAAAD40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7%D0%B0%D1%80%D1%8B%D1%88" TargetMode="External"/><Relationship Id="rId2" Type="http://schemas.openxmlformats.org/officeDocument/2006/relationships/hyperlink" Target="https://ru.wikipedia.org/wiki/%D0%A2%D0%B8%D0%B3%D0%B8%D1%80%D0%B5%D1%86%D0%BA%D0%B8%D0%B9_%D1%85%D1%80%D0%B5%D0%B1%D0%B5%D1%82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hyperlink" Target="https://ru.wikipedia.org/wiki/%D0%90%D0%BB%D0%B5%D0%B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/index.php?title=%D0%A2%D0%B8%D0%B3%D0%B8%D1%80%D0%B5%D0%BA&amp;action=edit&amp;redlink=1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3%D0%BE%D1%80%D0%BD%D0%BE%D1%81%D1%82%D0%B0%D0%B9" TargetMode="External"/><Relationship Id="rId13" Type="http://schemas.openxmlformats.org/officeDocument/2006/relationships/hyperlink" Target="https://ru.wikipedia.org/wiki/%D0%A0%D0%BE%D1%81%D0%BE%D0%BC%D0%B0%D1%85%D0%B0" TargetMode="External"/><Relationship Id="rId18" Type="http://schemas.openxmlformats.org/officeDocument/2006/relationships/hyperlink" Target="https://ru.wikipedia.org/wiki/%D0%9D%D0%B5%D1%8F%D1%81%D1%8B%D1%82%D1%8C" TargetMode="External"/><Relationship Id="rId3" Type="http://schemas.openxmlformats.org/officeDocument/2006/relationships/hyperlink" Target="https://ru.wikipedia.org/wiki/%D0%9C%D0%B0%D1%80%D0%B0%D0%BB" TargetMode="External"/><Relationship Id="rId21" Type="http://schemas.openxmlformats.org/officeDocument/2006/relationships/hyperlink" Target="https://ru.wikipedia.org/wiki/%D0%93%D0%BB%D1%83%D1%85%D0%B0%D1%80%D1%8C" TargetMode="External"/><Relationship Id="rId7" Type="http://schemas.openxmlformats.org/officeDocument/2006/relationships/hyperlink" Target="https://ru.wikipedia.org/wiki/%D0%9A%D0%BE%D0%BB%D0%BE%D0%BD%D0%BE%D0%BA" TargetMode="External"/><Relationship Id="rId12" Type="http://schemas.openxmlformats.org/officeDocument/2006/relationships/hyperlink" Target="https://ru.wikipedia.org/wiki/%D0%9B%D0%B0%D1%81%D0%BA%D0%B0" TargetMode="External"/><Relationship Id="rId17" Type="http://schemas.openxmlformats.org/officeDocument/2006/relationships/hyperlink" Target="https://ru.wikipedia.org/wiki/%D0%A2%D0%B5%D1%82%D0%B5%D1%80%D0%B5%D0%B2" TargetMode="External"/><Relationship Id="rId2" Type="http://schemas.openxmlformats.org/officeDocument/2006/relationships/hyperlink" Target="https://ru.wikipedia.org/wiki/%D0%91%D1%83%D1%80%D1%8B%D0%B9_%D0%BC%D0%B5%D0%B4%D0%B2%D0%B5%D0%B4%D1%8C" TargetMode="External"/><Relationship Id="rId16" Type="http://schemas.openxmlformats.org/officeDocument/2006/relationships/hyperlink" Target="https://ru.wikipedia.org/wiki/%D0%A0%D1%8F%D0%B1%D1%87%D0%B8%D0%BA" TargetMode="External"/><Relationship Id="rId20" Type="http://schemas.openxmlformats.org/officeDocument/2006/relationships/hyperlink" Target="https://ru.wikipedia.org/wiki/%D0%9A%D0%B5%D0%B4%D1%80%D0%BE%D0%B2%D0%BA%D0%B0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A1%D0%BE%D0%B1%D0%BE%D0%BB%D1%8C" TargetMode="External"/><Relationship Id="rId11" Type="http://schemas.openxmlformats.org/officeDocument/2006/relationships/hyperlink" Target="https://ru.wikipedia.org/wiki/%D0%A0%D1%8B%D1%81%D1%8C" TargetMode="External"/><Relationship Id="rId5" Type="http://schemas.openxmlformats.org/officeDocument/2006/relationships/hyperlink" Target="https://ru.wikipedia.org/wiki/%D0%9B%D0%BE%D1%81%D1%8C" TargetMode="External"/><Relationship Id="rId15" Type="http://schemas.openxmlformats.org/officeDocument/2006/relationships/hyperlink" Target="https://ru.wikipedia.org/wiki/%D0%9A%D0%B0%D0%B1%D0%B0%D1%80%D0%B3%D0%B0" TargetMode="External"/><Relationship Id="rId10" Type="http://schemas.openxmlformats.org/officeDocument/2006/relationships/hyperlink" Target="https://ru.wikipedia.org/wiki/%D0%91%D1%83%D1%80%D1%83%D0%BD%D0%B4%D1%83%D0%BA" TargetMode="External"/><Relationship Id="rId19" Type="http://schemas.openxmlformats.org/officeDocument/2006/relationships/hyperlink" Target="https://ru.wikipedia.org/wiki/%D0%9C%D0%BE%D1%85%D0%BD%D0%BE%D0%BD%D0%BE%D0%B3%D0%B8%D0%B9_%D1%81%D1%8B%D1%87" TargetMode="External"/><Relationship Id="rId4" Type="http://schemas.openxmlformats.org/officeDocument/2006/relationships/hyperlink" Target="https://ru.wikipedia.org/wiki/%D0%9A%D0%BE%D1%81%D1%83%D0%BB%D1%8F" TargetMode="External"/><Relationship Id="rId9" Type="http://schemas.openxmlformats.org/officeDocument/2006/relationships/hyperlink" Target="https://ru.wikipedia.org/wiki/%D0%91%D0%B5%D0%BB%D0%BA%D0%B0" TargetMode="External"/><Relationship Id="rId14" Type="http://schemas.openxmlformats.org/officeDocument/2006/relationships/hyperlink" Target="https://ru.wikipedia.org/wiki/%D0%A1%D0%BE%D0%BB%D0%BE%D0%BD%D0%B3%D0%BE%D0%B9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628820" cy="572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429132"/>
            <a:ext cx="8183880" cy="200026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Расположение</a:t>
            </a:r>
            <a:r>
              <a:rPr lang="ru-RU" dirty="0" smtClean="0"/>
              <a:t> - </a:t>
            </a:r>
            <a:r>
              <a:rPr lang="ru-RU" b="0" i="1" dirty="0" smtClean="0"/>
              <a:t>Алтайский край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sz="3200" dirty="0" smtClean="0"/>
              <a:t>Площадь -</a:t>
            </a:r>
            <a:r>
              <a:rPr lang="ru-RU" dirty="0" smtClean="0"/>
              <a:t> </a:t>
            </a:r>
            <a:r>
              <a:rPr lang="ru-RU" b="0" i="1" dirty="0" smtClean="0"/>
              <a:t>41 505 га</a:t>
            </a:r>
            <a:br>
              <a:rPr lang="ru-RU" b="0" i="1" dirty="0" smtClean="0"/>
            </a:br>
            <a:r>
              <a:rPr lang="ru-RU" i="1" dirty="0" smtClean="0"/>
              <a:t>Дата основания – </a:t>
            </a:r>
            <a:br>
              <a:rPr lang="ru-RU" i="1" dirty="0" smtClean="0"/>
            </a:br>
            <a:r>
              <a:rPr lang="ru-RU" i="1" dirty="0" smtClean="0"/>
              <a:t>                      </a:t>
            </a:r>
            <a:r>
              <a:rPr lang="ru-RU" b="0" i="1" dirty="0" smtClean="0"/>
              <a:t>4 декабря </a:t>
            </a:r>
            <a:r>
              <a:rPr lang="ru-RU" b="0" i="1" u="sng" dirty="0" smtClean="0"/>
              <a:t>1999 года</a:t>
            </a:r>
            <a:endParaRPr lang="ru-RU" b="0" i="1" dirty="0"/>
          </a:p>
        </p:txBody>
      </p:sp>
      <p:pic>
        <p:nvPicPr>
          <p:cNvPr id="4" name="Содержимое 3" descr="заповедник-природы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154" y="548680"/>
            <a:ext cx="7847411" cy="3991482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4348" y="4786322"/>
            <a:ext cx="7718134" cy="1531600"/>
          </a:xfrm>
        </p:spPr>
        <p:txBody>
          <a:bodyPr/>
          <a:lstStyle/>
          <a:p>
            <a:r>
              <a:rPr lang="ru-RU" dirty="0" smtClean="0"/>
              <a:t>Территория занимает </a:t>
            </a:r>
            <a:r>
              <a:rPr lang="ru-RU" i="1" u="sng" dirty="0" smtClean="0">
                <a:hlinkClick r:id="rId2" tooltip="Тигирецкий хребет"/>
              </a:rPr>
              <a:t>водораздел</a:t>
            </a:r>
            <a:r>
              <a:rPr lang="ru-RU" dirty="0" smtClean="0"/>
              <a:t> между правыми притоками реки </a:t>
            </a:r>
            <a:r>
              <a:rPr lang="ru-RU" dirty="0" err="1" smtClean="0">
                <a:hlinkClick r:id="rId3" tooltip="Чарыш"/>
              </a:rPr>
              <a:t>Чарыш</a:t>
            </a:r>
            <a:r>
              <a:rPr lang="ru-RU" dirty="0" smtClean="0"/>
              <a:t> и верховьями истоков реки </a:t>
            </a:r>
            <a:r>
              <a:rPr lang="ru-RU" dirty="0" smtClean="0">
                <a:hlinkClick r:id="rId4" tooltip="Алей"/>
              </a:rPr>
              <a:t>Алей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" name="Содержимое 10" descr="3478836_large.jpg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1214414" y="428604"/>
            <a:ext cx="6643734" cy="4429156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c09fd0819023b058483ff34d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34" y="785794"/>
            <a:ext cx="4075114" cy="528641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9124" y="530352"/>
            <a:ext cx="4258156" cy="5398978"/>
          </a:xfrm>
        </p:spPr>
        <p:txBody>
          <a:bodyPr>
            <a:normAutofit/>
          </a:bodyPr>
          <a:lstStyle/>
          <a:p>
            <a:r>
              <a:rPr lang="ru-RU" i="1" u="sng" dirty="0" smtClean="0"/>
              <a:t>Заповедник состоит из трех участков:</a:t>
            </a:r>
          </a:p>
          <a:p>
            <a:r>
              <a:rPr lang="ru-RU" b="1" dirty="0" err="1" smtClean="0"/>
              <a:t>Белорецкий</a:t>
            </a:r>
            <a:r>
              <a:rPr lang="ru-RU" dirty="0" smtClean="0"/>
              <a:t> — верховья реки Белая;</a:t>
            </a:r>
          </a:p>
          <a:p>
            <a:r>
              <a:rPr lang="ru-RU" b="1" dirty="0" err="1" smtClean="0"/>
              <a:t>Тигирекский</a:t>
            </a:r>
            <a:r>
              <a:rPr lang="ru-RU" dirty="0" smtClean="0"/>
              <a:t> — прилегающий с юга к посёлку </a:t>
            </a:r>
            <a:r>
              <a:rPr lang="ru-RU" dirty="0" err="1" smtClean="0">
                <a:hlinkClick r:id="rId3" tooltip="Тигирек (страница отсутствует)"/>
              </a:rPr>
              <a:t>Тигирек</a:t>
            </a:r>
            <a:r>
              <a:rPr lang="ru-RU" dirty="0" smtClean="0"/>
              <a:t>;</a:t>
            </a:r>
          </a:p>
          <a:p>
            <a:r>
              <a:rPr lang="ru-RU" b="1" dirty="0" err="1" smtClean="0"/>
              <a:t>Ханхаринский</a:t>
            </a:r>
            <a:r>
              <a:rPr lang="ru-RU" dirty="0" smtClean="0"/>
              <a:t> — верховья реки Большая </a:t>
            </a:r>
            <a:r>
              <a:rPr lang="ru-RU" dirty="0" err="1" smtClean="0"/>
              <a:t>Ханхара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5720" y="357166"/>
            <a:ext cx="8643998" cy="6500834"/>
          </a:xfrm>
        </p:spPr>
        <p:txBody>
          <a:bodyPr>
            <a:normAutofit/>
          </a:bodyPr>
          <a:lstStyle/>
          <a:p>
            <a:r>
              <a:rPr lang="ru-RU" dirty="0" smtClean="0"/>
              <a:t>Фауна заповедника представлена, в первую очередь, такими крупными животными, как </a:t>
            </a:r>
            <a:r>
              <a:rPr lang="ru-RU" b="1" dirty="0" smtClean="0">
                <a:hlinkClick r:id="rId2" tooltip="Бурый медведь"/>
              </a:rPr>
              <a:t>бурый медведь</a:t>
            </a:r>
            <a:r>
              <a:rPr lang="ru-RU" dirty="0" smtClean="0"/>
              <a:t>, </a:t>
            </a:r>
            <a:r>
              <a:rPr lang="ru-RU" b="1" dirty="0" smtClean="0">
                <a:hlinkClick r:id="rId3" tooltip="Марал"/>
              </a:rPr>
              <a:t>марал</a:t>
            </a:r>
            <a:r>
              <a:rPr lang="ru-RU" dirty="0" smtClean="0"/>
              <a:t>, </a:t>
            </a:r>
            <a:r>
              <a:rPr lang="ru-RU" b="1" dirty="0" smtClean="0">
                <a:hlinkClick r:id="rId4" tooltip="Косуля"/>
              </a:rPr>
              <a:t>косуля</a:t>
            </a:r>
            <a:r>
              <a:rPr lang="ru-RU" dirty="0" smtClean="0"/>
              <a:t>, </a:t>
            </a:r>
            <a:r>
              <a:rPr lang="ru-RU" b="1" dirty="0" smtClean="0">
                <a:hlinkClick r:id="rId5" tooltip="Лось"/>
              </a:rPr>
              <a:t>лось</a:t>
            </a:r>
            <a:r>
              <a:rPr lang="ru-RU" dirty="0" smtClean="0"/>
              <a:t>. Повсеместно распространены </a:t>
            </a:r>
            <a:r>
              <a:rPr lang="ru-RU" b="1" dirty="0" smtClean="0">
                <a:hlinkClick r:id="rId6" tooltip="Соболь"/>
              </a:rPr>
              <a:t>соболь</a:t>
            </a:r>
            <a:r>
              <a:rPr lang="ru-RU" dirty="0" smtClean="0"/>
              <a:t>, </a:t>
            </a:r>
            <a:r>
              <a:rPr lang="ru-RU" b="1" dirty="0" smtClean="0">
                <a:hlinkClick r:id="rId7" tooltip="Колонок"/>
              </a:rPr>
              <a:t>колонок</a:t>
            </a:r>
            <a:r>
              <a:rPr lang="ru-RU" dirty="0" smtClean="0"/>
              <a:t>, </a:t>
            </a:r>
            <a:r>
              <a:rPr lang="ru-RU" b="1" u="sng" dirty="0" smtClean="0">
                <a:hlinkClick r:id="rId8" tooltip="Горностай"/>
              </a:rPr>
              <a:t>горностай</a:t>
            </a:r>
            <a:r>
              <a:rPr lang="ru-RU" b="1" dirty="0" smtClean="0"/>
              <a:t>, </a:t>
            </a:r>
            <a:r>
              <a:rPr lang="ru-RU" b="1" dirty="0" smtClean="0">
                <a:hlinkClick r:id="rId9" tooltip="Белка"/>
              </a:rPr>
              <a:t>белка</a:t>
            </a:r>
            <a:r>
              <a:rPr lang="ru-RU" dirty="0" smtClean="0"/>
              <a:t>, </a:t>
            </a:r>
            <a:r>
              <a:rPr lang="ru-RU" b="1" dirty="0" smtClean="0">
                <a:hlinkClick r:id="rId10" tooltip="Бурундук"/>
              </a:rPr>
              <a:t>бурундук</a:t>
            </a:r>
            <a:r>
              <a:rPr lang="ru-RU" dirty="0" smtClean="0"/>
              <a:t>, заяц-беляк. Реже встречаются </a:t>
            </a:r>
            <a:r>
              <a:rPr lang="ru-RU" b="1" dirty="0" smtClean="0">
                <a:hlinkClick r:id="rId11" tooltip="Рысь"/>
              </a:rPr>
              <a:t>рысь</a:t>
            </a:r>
            <a:r>
              <a:rPr lang="ru-RU" dirty="0" smtClean="0"/>
              <a:t>, </a:t>
            </a:r>
            <a:r>
              <a:rPr lang="ru-RU" b="1" dirty="0" smtClean="0">
                <a:hlinkClick r:id="rId12" tooltip="Ласка"/>
              </a:rPr>
              <a:t>ласка</a:t>
            </a:r>
            <a:r>
              <a:rPr lang="ru-RU" dirty="0" smtClean="0"/>
              <a:t>, </a:t>
            </a:r>
            <a:r>
              <a:rPr lang="ru-RU" b="1" dirty="0" smtClean="0">
                <a:hlinkClick r:id="rId13" tooltip="Росомаха"/>
              </a:rPr>
              <a:t>росомаха</a:t>
            </a:r>
            <a:r>
              <a:rPr lang="ru-RU" dirty="0" smtClean="0"/>
              <a:t>, </a:t>
            </a:r>
            <a:r>
              <a:rPr lang="ru-RU" b="1" dirty="0" err="1" smtClean="0">
                <a:hlinkClick r:id="rId14" tooltip="Солонгой"/>
              </a:rPr>
              <a:t>солонгой</a:t>
            </a:r>
            <a:r>
              <a:rPr lang="ru-RU" dirty="0" smtClean="0"/>
              <a:t>, немногочисленна </a:t>
            </a:r>
            <a:r>
              <a:rPr lang="ru-RU" b="1" dirty="0" smtClean="0">
                <a:hlinkClick r:id="rId15" tooltip="Кабарга"/>
              </a:rPr>
              <a:t>кабарга</a:t>
            </a:r>
            <a:r>
              <a:rPr lang="ru-RU" dirty="0" smtClean="0"/>
              <a:t>. На территории заповедника встречается множество видов птиц. Самыми характерными лесными птицами являются </a:t>
            </a:r>
            <a:r>
              <a:rPr lang="ru-RU" b="1" dirty="0" smtClean="0">
                <a:hlinkClick r:id="rId16" tooltip="Рябчик"/>
              </a:rPr>
              <a:t>рябчик</a:t>
            </a:r>
            <a:r>
              <a:rPr lang="ru-RU" dirty="0" smtClean="0"/>
              <a:t>, </a:t>
            </a:r>
            <a:r>
              <a:rPr lang="ru-RU" b="1" dirty="0" smtClean="0">
                <a:hlinkClick r:id="rId17" tooltip="Тетерев"/>
              </a:rPr>
              <a:t>тетерев</a:t>
            </a:r>
            <a:r>
              <a:rPr lang="ru-RU" dirty="0" smtClean="0"/>
              <a:t>, </a:t>
            </a:r>
            <a:r>
              <a:rPr lang="ru-RU" b="1" dirty="0" smtClean="0">
                <a:hlinkClick r:id="rId18" tooltip="Неясыть"/>
              </a:rPr>
              <a:t>длиннохвостая неясыть</a:t>
            </a:r>
            <a:r>
              <a:rPr lang="ru-RU" dirty="0" smtClean="0"/>
              <a:t>, </a:t>
            </a:r>
            <a:r>
              <a:rPr lang="ru-RU" b="1" dirty="0" smtClean="0">
                <a:hlinkClick r:id="rId19" tooltip="Мохноногий сыч"/>
              </a:rPr>
              <a:t>мохноногий сыч</a:t>
            </a:r>
            <a:r>
              <a:rPr lang="ru-RU" dirty="0" smtClean="0"/>
              <a:t>, </a:t>
            </a:r>
            <a:r>
              <a:rPr lang="ru-RU" b="1" dirty="0" smtClean="0">
                <a:hlinkClick r:id="rId20" tooltip="Кедровка"/>
              </a:rPr>
              <a:t>кедровка</a:t>
            </a:r>
            <a:r>
              <a:rPr lang="ru-RU" dirty="0" smtClean="0"/>
              <a:t>, изредка встречается </a:t>
            </a:r>
            <a:r>
              <a:rPr lang="ru-RU" b="1" dirty="0" smtClean="0">
                <a:hlinkClick r:id="rId21" tooltip="Глухарь"/>
              </a:rPr>
              <a:t>глухарь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03648" y="476672"/>
            <a:ext cx="6663506" cy="529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9461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395536" y="530352"/>
            <a:ext cx="8291744" cy="53469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На территории охранной зоны заповедника расположено 6 памятников природы регионального значения. </a:t>
            </a:r>
          </a:p>
          <a:p>
            <a:pPr marL="0" indent="0">
              <a:buNone/>
            </a:pPr>
            <a:r>
              <a:rPr lang="ru-RU" dirty="0"/>
              <a:t>Разрез силура </a:t>
            </a:r>
            <a:r>
              <a:rPr lang="ru-RU" dirty="0" err="1"/>
              <a:t>Тигирек</a:t>
            </a:r>
            <a:r>
              <a:rPr lang="ru-RU" dirty="0"/>
              <a:t>. Один из лучших разрезов </a:t>
            </a:r>
            <a:r>
              <a:rPr lang="ru-RU" dirty="0" err="1"/>
              <a:t>чагырской</a:t>
            </a:r>
            <a:r>
              <a:rPr lang="ru-RU" dirty="0"/>
              <a:t> и </a:t>
            </a:r>
            <a:r>
              <a:rPr lang="ru-RU" dirty="0" err="1"/>
              <a:t>куимовской</a:t>
            </a:r>
            <a:r>
              <a:rPr lang="ru-RU" dirty="0"/>
              <a:t> свит, позволяющий детально проследить условия силурийского осадконакопления.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501008"/>
            <a:ext cx="3724979" cy="23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514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9552" y="530352"/>
            <a:ext cx="8147728" cy="5346920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Семипещерная</a:t>
            </a:r>
            <a:r>
              <a:rPr lang="ru-RU" dirty="0"/>
              <a:t> гора. Сложенная верхнесилурийскими органогенными известняками живописная скала, содержащая несколько пещер, среди которых наиболее популярны  пещеры Струна и Мрачная.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3284984"/>
            <a:ext cx="3798137" cy="21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9453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9552" y="530352"/>
            <a:ext cx="8147728" cy="53469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Пещера Логово Гиены. Небольшая карстовая полость в верхнесилурийских известняках, ставшая известной благодаря находкам окаменелостей плейстоценовой </a:t>
            </a:r>
            <a:r>
              <a:rPr lang="ru-RU" dirty="0" smtClean="0"/>
              <a:t>фауны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636912"/>
            <a:ext cx="3987130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3877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9552" y="530352"/>
            <a:ext cx="8147728" cy="5346920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Страшна́я</a:t>
            </a:r>
            <a:r>
              <a:rPr lang="ru-RU" dirty="0"/>
              <a:t> пещера. Карстовая полость, заложенная в известняках </a:t>
            </a:r>
            <a:r>
              <a:rPr lang="ru-RU" dirty="0" err="1"/>
              <a:t>чагырской</a:t>
            </a:r>
            <a:r>
              <a:rPr lang="ru-RU" dirty="0"/>
              <a:t> свиты нижнего силура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916832"/>
            <a:ext cx="3764204" cy="25094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496" y="3203812"/>
            <a:ext cx="3955835" cy="238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7952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9552" y="530352"/>
            <a:ext cx="8147728" cy="53469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Пещера Ящур. Пещера карстового происхождения длиной 210 м, глубиной 35 м, максимальная ширина — 24 м. Имеет три входа, два из которых представляют собой широкие провалы. В нижней части пещеры развиты известковые натечные образования.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3068960"/>
            <a:ext cx="3944454" cy="26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7495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9552" y="530352"/>
            <a:ext cx="8147728" cy="534692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err="1"/>
              <a:t>Страшно́й</a:t>
            </a:r>
            <a:r>
              <a:rPr lang="ru-RU" sz="2000" dirty="0"/>
              <a:t> лог. Типичный пример полного комплекса карстовых форм и явлений. Памятник природы представляет собой большой карстовый каньон с пещерами в скалистых берегах. В Страшном логу находится пещера Древняя — памятник археологии Алтайского края. Ручей </a:t>
            </a:r>
            <a:r>
              <a:rPr lang="ru-RU" sz="2000" dirty="0" err="1"/>
              <a:t>Страшно́го</a:t>
            </a:r>
            <a:r>
              <a:rPr lang="ru-RU" sz="2000" dirty="0"/>
              <a:t> лога течёт на всём его протяжении, часто теряясь под землей в карстовых воронках, часть из которых являются входами в ещё не изученные пещеры</a:t>
            </a:r>
            <a:r>
              <a:rPr lang="ru-RU" dirty="0"/>
              <a:t>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3068960"/>
            <a:ext cx="4456562" cy="2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8160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9552" y="530352"/>
            <a:ext cx="8147728" cy="53469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Объекты горнорудного дела:</a:t>
            </a:r>
          </a:p>
          <a:p>
            <a:pPr marL="0" indent="0">
              <a:buNone/>
            </a:pPr>
            <a:r>
              <a:rPr lang="ru-RU" dirty="0" err="1"/>
              <a:t>Разработная</a:t>
            </a:r>
            <a:r>
              <a:rPr lang="ru-RU" dirty="0"/>
              <a:t> гора. Исторический объект. Гора разрабатывалась в 1842 г. как месторождение аквамарина (хорошо видна берилловая жила), а также розового кварца и других полудрагоценных и поделочных камней.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3203812"/>
            <a:ext cx="4536504" cy="255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6904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39552" y="530352"/>
            <a:ext cx="8147728" cy="534692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Белорецкий рудник. Исторический объект. Представляет собой две законсервированные штольни с остатками горного оборудования, для добычи и первичного обогащения вольфрамовой руды, с отвалами кварцевого песка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203812"/>
            <a:ext cx="4886119" cy="274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26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183880" cy="1285884"/>
          </a:xfrm>
        </p:spPr>
        <p:txBody>
          <a:bodyPr>
            <a:noAutofit/>
          </a:bodyPr>
          <a:lstStyle/>
          <a:p>
            <a:r>
              <a:rPr lang="ru-RU" sz="4400" b="0" dirty="0" smtClean="0"/>
              <a:t>Экологический туризм</a:t>
            </a:r>
            <a:br>
              <a:rPr lang="ru-RU" sz="4400" b="0" dirty="0" smtClean="0"/>
            </a:b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4876" y="1214422"/>
            <a:ext cx="3826162" cy="525610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На территории </a:t>
            </a:r>
            <a:r>
              <a:rPr lang="ru-RU" dirty="0" err="1" smtClean="0"/>
              <a:t>Тигирекского</a:t>
            </a:r>
            <a:r>
              <a:rPr lang="ru-RU" dirty="0" smtClean="0"/>
              <a:t> заповедника функционирует экологическая тропа </a:t>
            </a:r>
            <a:r>
              <a:rPr lang="ru-RU" i="1" dirty="0" smtClean="0"/>
              <a:t>"Большой </a:t>
            </a:r>
            <a:r>
              <a:rPr lang="ru-RU" i="1" dirty="0" err="1" smtClean="0"/>
              <a:t>Тигирек</a:t>
            </a:r>
            <a:r>
              <a:rPr lang="ru-RU" i="1" dirty="0" smtClean="0"/>
              <a:t>"</a:t>
            </a:r>
            <a:r>
              <a:rPr lang="ru-RU" dirty="0" smtClean="0"/>
              <a:t>, протяженностью 70 км. Время ее прохождения - 4 дня. Возможны как пеший, так и конный варианты прохождения маршрута. </a:t>
            </a:r>
            <a:endParaRPr lang="ru-RU" dirty="0"/>
          </a:p>
        </p:txBody>
      </p:sp>
      <p:pic>
        <p:nvPicPr>
          <p:cNvPr id="4" name="Рисунок 3" descr="mete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285860"/>
            <a:ext cx="4643470" cy="4632538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81</TotalTime>
  <Words>295</Words>
  <Application>Microsoft Office PowerPoint</Application>
  <PresentationFormat>Экран (4:3)</PresentationFormat>
  <Paragraphs>21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Verdana</vt:lpstr>
      <vt:lpstr>Wingdings 2</vt:lpstr>
      <vt:lpstr>Аспект</vt:lpstr>
      <vt:lpstr>Презентация PowerPoint</vt:lpstr>
      <vt:lpstr>Расположение - Алтайский край Площадь - 41 505 га Дата основания –                        4 декабря 1999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Экологический туризм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Тигирекский заповедник</dc:title>
  <dc:creator>komp</dc:creator>
  <cp:lastModifiedBy>User</cp:lastModifiedBy>
  <cp:revision>10</cp:revision>
  <dcterms:created xsi:type="dcterms:W3CDTF">2014-12-18T17:49:30Z</dcterms:created>
  <dcterms:modified xsi:type="dcterms:W3CDTF">2026-09-08T07:58:05Z</dcterms:modified>
</cp:coreProperties>
</file>