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72" r:id="rId1"/>
  </p:sldMasterIdLst>
  <p:sldIdLst>
    <p:sldId id="256" r:id="rId2"/>
    <p:sldId id="258" r:id="rId3"/>
    <p:sldId id="283" r:id="rId4"/>
    <p:sldId id="293" r:id="rId5"/>
    <p:sldId id="292" r:id="rId6"/>
    <p:sldId id="324" r:id="rId7"/>
    <p:sldId id="323" r:id="rId8"/>
    <p:sldId id="321" r:id="rId9"/>
    <p:sldId id="322" r:id="rId10"/>
    <p:sldId id="320" r:id="rId11"/>
    <p:sldId id="325" r:id="rId12"/>
    <p:sldId id="346" r:id="rId13"/>
    <p:sldId id="339" r:id="rId14"/>
    <p:sldId id="291" r:id="rId15"/>
    <p:sldId id="305" r:id="rId16"/>
    <p:sldId id="302" r:id="rId17"/>
    <p:sldId id="304" r:id="rId18"/>
    <p:sldId id="311" r:id="rId19"/>
    <p:sldId id="347" r:id="rId20"/>
    <p:sldId id="326" r:id="rId21"/>
    <p:sldId id="312" r:id="rId22"/>
    <p:sldId id="328" r:id="rId23"/>
    <p:sldId id="296" r:id="rId24"/>
    <p:sldId id="290" r:id="rId25"/>
    <p:sldId id="282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D60093"/>
    <a:srgbClr val="FF33C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8215" autoAdjust="0"/>
    <p:restoredTop sz="96433" autoAdjust="0"/>
  </p:normalViewPr>
  <p:slideViewPr>
    <p:cSldViewPr snapToGrid="0">
      <p:cViewPr varScale="1">
        <p:scale>
          <a:sx n="70" d="100"/>
          <a:sy n="70" d="100"/>
        </p:scale>
        <p:origin x="-1140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19.01.2017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ut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19.01.2017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ut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19.01.2017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ut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19.01.2017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ut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19.01.2017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ut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19.01.2017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u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19.01.2017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ut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19.01.2017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ut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19.01.2017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ut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19.01.2017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ut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19.01.2017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ut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pPr/>
              <a:t>19.01.2017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cut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4.xml"/><Relationship Id="rId1" Type="http://schemas.openxmlformats.org/officeDocument/2006/relationships/video" Target="file:///C:\Users\&#1053;&#1072;&#1090;&#1072;&#1083;&#1100;&#1103;\Desktop\&#1092;&#1086;&#1090;&#1082;&#1080;%20&#1076;&#1083;&#1103;%20&#1072;&#1090;&#1090;&#1077;&#1089;&#1090;\SAM_3755.AVI" TargetMode="Externa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Users\&#1053;&#1072;&#1090;&#1072;&#1083;&#1100;&#1103;\Desktop\&#1092;&#1086;&#1090;&#1082;&#1080;%20&#1076;&#1083;&#1103;%20&#1072;&#1090;&#1090;&#1077;&#1089;&#1090;\SAM_3743.AVI" TargetMode="Externa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28701" y="1549991"/>
            <a:ext cx="8115300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125" indent="-255588" algn="ctr"/>
            <a:r>
              <a:rPr lang="ru-RU" sz="5400" b="1" i="1" dirty="0" smtClean="0">
                <a:solidFill>
                  <a:srgbClr val="3333FF"/>
                </a:solidFill>
                <a:latin typeface="Times New Roman" pitchFamily="18" charset="0"/>
                <a:cs typeface="Arial" charset="0"/>
              </a:rPr>
              <a:t>«Современные здоровьесберегающие </a:t>
            </a:r>
          </a:p>
          <a:p>
            <a:pPr marL="365125" indent="-255588" algn="ctr"/>
            <a:r>
              <a:rPr lang="ru-RU" sz="5400" b="1" i="1" dirty="0" smtClean="0">
                <a:solidFill>
                  <a:srgbClr val="3333FF"/>
                </a:solidFill>
                <a:latin typeface="Times New Roman" pitchFamily="18" charset="0"/>
                <a:cs typeface="Arial" charset="0"/>
              </a:rPr>
              <a:t>технологии </a:t>
            </a:r>
          </a:p>
          <a:p>
            <a:pPr marL="365125" indent="-255588" algn="ctr"/>
            <a:r>
              <a:rPr lang="ru-RU" sz="5400" b="1" i="1" dirty="0" smtClean="0">
                <a:solidFill>
                  <a:srgbClr val="3333FF"/>
                </a:solidFill>
                <a:latin typeface="Times New Roman" pitchFamily="18" charset="0"/>
                <a:cs typeface="Arial" charset="0"/>
              </a:rPr>
              <a:t>в детском саду»</a:t>
            </a:r>
          </a:p>
          <a:p>
            <a:pPr algn="ctr"/>
            <a:endParaRPr lang="ru-RU" sz="4800" dirty="0" smtClean="0">
              <a:solidFill>
                <a:srgbClr val="3333FF"/>
              </a:solidFill>
              <a:latin typeface="Arial Black" pitchFamily="34" charset="0"/>
              <a:cs typeface="Times New Roman" pitchFamily="18" charset="0"/>
            </a:endParaRPr>
          </a:p>
          <a:p>
            <a:pPr algn="r"/>
            <a:r>
              <a:rPr lang="ru-RU" sz="2400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Подготовила: воспитатель</a:t>
            </a:r>
          </a:p>
          <a:p>
            <a:pPr algn="r"/>
            <a:r>
              <a:rPr lang="ru-RU" sz="2400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    Чурилова Н.В.</a:t>
            </a:r>
          </a:p>
          <a:p>
            <a:pPr algn="ctr"/>
            <a:r>
              <a:rPr lang="ru-RU" sz="2000" dirty="0" smtClean="0">
                <a:solidFill>
                  <a:srgbClr val="3333FF"/>
                </a:solidFill>
                <a:latin typeface="Arial Black" pitchFamily="34" charset="0"/>
                <a:cs typeface="Times New Roman" pitchFamily="18" charset="0"/>
              </a:rPr>
              <a:t> </a:t>
            </a:r>
            <a:endParaRPr lang="ru-RU" sz="2000" dirty="0">
              <a:solidFill>
                <a:srgbClr val="3333FF"/>
              </a:solidFill>
              <a:latin typeface="Arial Black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52666071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06722" y="0"/>
            <a:ext cx="6202908" cy="1187355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3333FF"/>
                </a:solidFill>
                <a:latin typeface="Times New Roman" pitchFamily="18" charset="0"/>
              </a:rPr>
              <a:t>Дыхательная гимнастика</a:t>
            </a:r>
            <a:endParaRPr lang="ru-RU" dirty="0">
              <a:solidFill>
                <a:srgbClr val="3333FF"/>
              </a:solidFill>
            </a:endParaRPr>
          </a:p>
        </p:txBody>
      </p:sp>
      <p:pic>
        <p:nvPicPr>
          <p:cNvPr id="6" name="Содержимое 5" descr="SAM_3723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914400"/>
            <a:ext cx="4431323" cy="3108959"/>
          </a:xfrm>
        </p:spPr>
      </p:pic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4353637" y="1037230"/>
            <a:ext cx="4790364" cy="5644924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rgbClr val="D60093"/>
                </a:solidFill>
                <a:latin typeface="Times New Roman" pitchFamily="18" charset="0"/>
              </a:rPr>
              <a:t>Положительно влияет на обменные процессы, играющие важную роль в кровоснабжении, в том числе и легочной ткани</a:t>
            </a:r>
          </a:p>
          <a:p>
            <a:r>
              <a:rPr lang="ru-RU" sz="2400" b="1" i="1" dirty="0" smtClean="0">
                <a:solidFill>
                  <a:srgbClr val="D60093"/>
                </a:solidFill>
                <a:latin typeface="Times New Roman" pitchFamily="18" charset="0"/>
              </a:rPr>
              <a:t> Улучшает дренажную функцию бронхов; </a:t>
            </a:r>
          </a:p>
          <a:p>
            <a:r>
              <a:rPr lang="ru-RU" sz="2400" b="1" i="1" dirty="0" smtClean="0">
                <a:solidFill>
                  <a:srgbClr val="D60093"/>
                </a:solidFill>
                <a:latin typeface="Times New Roman" pitchFamily="18" charset="0"/>
              </a:rPr>
              <a:t>Восстанавливает нарушенное носовое дыхание </a:t>
            </a:r>
          </a:p>
          <a:p>
            <a:r>
              <a:rPr lang="ru-RU" sz="2400" b="1" i="1" dirty="0" smtClean="0">
                <a:solidFill>
                  <a:srgbClr val="D60093"/>
                </a:solidFill>
                <a:latin typeface="Times New Roman" pitchFamily="18" charset="0"/>
              </a:rPr>
              <a:t>Способствует восстановлению нормального </a:t>
            </a:r>
            <a:r>
              <a:rPr lang="ru-RU" sz="2400" b="1" i="1" dirty="0" err="1" smtClean="0">
                <a:solidFill>
                  <a:srgbClr val="D60093"/>
                </a:solidFill>
                <a:latin typeface="Times New Roman" pitchFamily="18" charset="0"/>
              </a:rPr>
              <a:t>крово</a:t>
            </a:r>
            <a:r>
              <a:rPr lang="ru-RU" sz="2400" b="1" i="1" dirty="0" smtClean="0">
                <a:solidFill>
                  <a:srgbClr val="D60093"/>
                </a:solidFill>
                <a:latin typeface="Times New Roman" pitchFamily="18" charset="0"/>
              </a:rPr>
              <a:t> - и </a:t>
            </a:r>
            <a:r>
              <a:rPr lang="ru-RU" sz="2400" b="1" i="1" dirty="0" err="1" smtClean="0">
                <a:solidFill>
                  <a:srgbClr val="D60093"/>
                </a:solidFill>
                <a:latin typeface="Times New Roman" pitchFamily="18" charset="0"/>
              </a:rPr>
              <a:t>лимфоснабжения</a:t>
            </a:r>
            <a:endParaRPr lang="ru-RU" sz="2400" b="1" i="1" dirty="0" smtClean="0">
              <a:solidFill>
                <a:srgbClr val="D60093"/>
              </a:solidFill>
              <a:latin typeface="Times New Roman" pitchFamily="18" charset="0"/>
            </a:endParaRPr>
          </a:p>
          <a:p>
            <a:r>
              <a:rPr lang="ru-RU" sz="2400" b="1" i="1" dirty="0" smtClean="0">
                <a:solidFill>
                  <a:srgbClr val="D60093"/>
                </a:solidFill>
                <a:latin typeface="Times New Roman" pitchFamily="18" charset="0"/>
              </a:rPr>
              <a:t> Повышает общую сопротивляемость организма </a:t>
            </a:r>
          </a:p>
          <a:p>
            <a:pPr>
              <a:buNone/>
            </a:pPr>
            <a:endParaRPr lang="ru-RU" sz="2400" dirty="0"/>
          </a:p>
        </p:txBody>
      </p:sp>
      <p:pic>
        <p:nvPicPr>
          <p:cNvPr id="1027" name="Picture 3" descr="C:\Users\Наталья\Desktop\фотки для аттест\SAM_37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70142"/>
            <a:ext cx="4403188" cy="3087858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50025" y="240979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2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65778" y="274638"/>
            <a:ext cx="6121021" cy="1143000"/>
          </a:xfrm>
        </p:spPr>
        <p:txBody>
          <a:bodyPr/>
          <a:lstStyle/>
          <a:p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</a:rPr>
              <a:t>Гимнастика для глаз</a:t>
            </a:r>
            <a:endParaRPr lang="ru-RU" dirty="0"/>
          </a:p>
        </p:txBody>
      </p:sp>
      <p:pic>
        <p:nvPicPr>
          <p:cNvPr id="8" name="Содержимое 7" descr="IMG_1515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-1" y="1692321"/>
            <a:ext cx="4954137" cy="4326341"/>
          </a:xfrm>
        </p:spPr>
      </p:pic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4885899" y="1924334"/>
            <a:ext cx="4258101" cy="4722126"/>
          </a:xfrm>
        </p:spPr>
        <p:txBody>
          <a:bodyPr>
            <a:normAutofit fontScale="92500"/>
          </a:bodyPr>
          <a:lstStyle/>
          <a:p>
            <a:r>
              <a:rPr lang="ru-RU" b="1" i="1" dirty="0" smtClean="0">
                <a:solidFill>
                  <a:srgbClr val="D60093"/>
                </a:solidFill>
                <a:latin typeface="Times New Roman" pitchFamily="18" charset="0"/>
              </a:rPr>
              <a:t> Улучшает циркуляцию крови и внутриглазной жидкости глаз</a:t>
            </a:r>
          </a:p>
          <a:p>
            <a:r>
              <a:rPr lang="ru-RU" b="1" i="1" dirty="0" smtClean="0">
                <a:solidFill>
                  <a:srgbClr val="D60093"/>
                </a:solidFill>
                <a:latin typeface="Times New Roman" pitchFamily="18" charset="0"/>
              </a:rPr>
              <a:t> Укрепляет мышцы глаз</a:t>
            </a:r>
          </a:p>
          <a:p>
            <a:r>
              <a:rPr lang="ru-RU" b="1" i="1" dirty="0" smtClean="0">
                <a:solidFill>
                  <a:srgbClr val="D60093"/>
                </a:solidFill>
                <a:latin typeface="Times New Roman" pitchFamily="18" charset="0"/>
              </a:rPr>
              <a:t> Улучшает аккомодацию (это способность глаза человека к хорошему качеству зрения на разных расстояниях)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27978051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50025" y="240979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2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24334" y="0"/>
            <a:ext cx="7219666" cy="1351128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0000FF"/>
                </a:solidFill>
                <a:latin typeface="Times New Roman" pitchFamily="18" charset="0"/>
              </a:rPr>
              <a:t>Гимнастика пробуждения (динамический час), закаливание</a:t>
            </a:r>
            <a:endParaRPr lang="ru-RU" sz="3600" dirty="0"/>
          </a:p>
        </p:txBody>
      </p:sp>
      <p:pic>
        <p:nvPicPr>
          <p:cNvPr id="10" name="Picture 3" descr="http://skazka.odvsoft.ru/upload/Image/SDC1626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1282890"/>
            <a:ext cx="4230806" cy="3040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http://www.maam.ru/upload/blogs/768979468e26dcaf4f801db78ccc484f.jpg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162567" y="1269241"/>
            <a:ext cx="4981433" cy="3057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 descr="http://ds20.doushd.ru/media/upload/news/123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06222" y="4285396"/>
            <a:ext cx="5281682" cy="2572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27978051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50025" y="240979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2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333767" y="0"/>
            <a:ext cx="6496333" cy="1142999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rgbClr val="3333FF"/>
                </a:solidFill>
                <a:latin typeface="Times New Roman" pitchFamily="18" charset="0"/>
              </a:rPr>
              <a:t>Профилактика плоскостопия и нарушения осанки</a:t>
            </a:r>
            <a:endParaRPr lang="ru-RU" sz="3200" dirty="0">
              <a:solidFill>
                <a:srgbClr val="3333FF"/>
              </a:solidFill>
            </a:endParaRPr>
          </a:p>
        </p:txBody>
      </p:sp>
      <p:pic>
        <p:nvPicPr>
          <p:cNvPr id="10" name="Рисунок 9" descr="IMG_16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398294"/>
            <a:ext cx="4517410" cy="3459706"/>
          </a:xfrm>
          <a:prstGeom prst="rect">
            <a:avLst/>
          </a:prstGeom>
        </p:spPr>
      </p:pic>
      <p:pic>
        <p:nvPicPr>
          <p:cNvPr id="12" name="Picture 2" descr="C:\Users\Наталья\Desktop\фотки для аттест\SAM_378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1030814"/>
            <a:ext cx="4517409" cy="2626786"/>
          </a:xfrm>
          <a:prstGeom prst="rect">
            <a:avLst/>
          </a:prstGeom>
          <a:noFill/>
        </p:spPr>
      </p:pic>
      <p:pic>
        <p:nvPicPr>
          <p:cNvPr id="14" name="Содержимое 8" descr="IMG_1532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4503761" y="1044841"/>
            <a:ext cx="4640239" cy="3008544"/>
          </a:xfrm>
        </p:spPr>
      </p:pic>
      <p:pic>
        <p:nvPicPr>
          <p:cNvPr id="15" name="Содержимое 7" descr="IMG_152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03761" y="3679362"/>
            <a:ext cx="4640239" cy="31786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7978051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05970" y="477672"/>
            <a:ext cx="7438030" cy="8032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u="sng" dirty="0" smtClean="0">
                <a:solidFill>
                  <a:srgbClr val="0000FF"/>
                </a:solidFill>
                <a:latin typeface="Times New Roman" pitchFamily="18" charset="0"/>
              </a:rPr>
              <a:t>Технологии обучения здоровому образу жизни</a:t>
            </a:r>
          </a:p>
          <a:p>
            <a:r>
              <a:rPr lang="ru-RU" sz="3600" b="1" i="1" dirty="0" smtClean="0">
                <a:solidFill>
                  <a:srgbClr val="D60093"/>
                </a:solidFill>
                <a:latin typeface="Times New Roman" pitchFamily="18" charset="0"/>
              </a:rPr>
              <a:t>*</a:t>
            </a:r>
            <a:r>
              <a:rPr lang="ru-RU" sz="2800" b="1" i="1" dirty="0" smtClean="0">
                <a:solidFill>
                  <a:srgbClr val="D60093"/>
                </a:solidFill>
                <a:latin typeface="Times New Roman" pitchFamily="18" charset="0"/>
              </a:rPr>
              <a:t>Утренняя гимнастика</a:t>
            </a:r>
          </a:p>
          <a:p>
            <a:r>
              <a:rPr lang="ru-RU" sz="2800" b="1" i="1" dirty="0" smtClean="0">
                <a:solidFill>
                  <a:srgbClr val="D60093"/>
                </a:solidFill>
                <a:latin typeface="Times New Roman" pitchFamily="18" charset="0"/>
              </a:rPr>
              <a:t>*Физкультурные занятия</a:t>
            </a:r>
          </a:p>
          <a:p>
            <a:r>
              <a:rPr lang="ru-RU" sz="2800" b="1" i="1" dirty="0" smtClean="0">
                <a:solidFill>
                  <a:srgbClr val="D60093"/>
                </a:solidFill>
                <a:latin typeface="Times New Roman" pitchFamily="18" charset="0"/>
              </a:rPr>
              <a:t>*</a:t>
            </a:r>
            <a:r>
              <a:rPr lang="ru-RU" sz="2800" b="1" i="1" dirty="0" err="1" smtClean="0">
                <a:solidFill>
                  <a:srgbClr val="D60093"/>
                </a:solidFill>
                <a:latin typeface="Times New Roman" pitchFamily="18" charset="0"/>
              </a:rPr>
              <a:t>Самомассаж</a:t>
            </a:r>
            <a:r>
              <a:rPr lang="ru-RU" sz="2800" b="1" i="1" dirty="0" smtClean="0">
                <a:solidFill>
                  <a:srgbClr val="D60093"/>
                </a:solidFill>
                <a:latin typeface="Times New Roman" pitchFamily="18" charset="0"/>
              </a:rPr>
              <a:t>, массаж</a:t>
            </a:r>
          </a:p>
          <a:p>
            <a:r>
              <a:rPr lang="ru-RU" sz="2800" b="1" i="1" dirty="0" smtClean="0">
                <a:solidFill>
                  <a:srgbClr val="D60093"/>
                </a:solidFill>
                <a:latin typeface="Times New Roman" pitchFamily="18" charset="0"/>
              </a:rPr>
              <a:t>*Занятия в спортивных секциях</a:t>
            </a:r>
          </a:p>
          <a:p>
            <a:r>
              <a:rPr lang="ru-RU" sz="2800" b="1" i="1" dirty="0" smtClean="0">
                <a:solidFill>
                  <a:srgbClr val="D60093"/>
                </a:solidFill>
                <a:latin typeface="Times New Roman" pitchFamily="18" charset="0"/>
              </a:rPr>
              <a:t>*Оздоровительный бег</a:t>
            </a:r>
          </a:p>
          <a:p>
            <a:r>
              <a:rPr lang="ru-RU" sz="2800" b="1" i="1" dirty="0" smtClean="0">
                <a:solidFill>
                  <a:srgbClr val="D60093"/>
                </a:solidFill>
                <a:latin typeface="Times New Roman" pitchFamily="18" charset="0"/>
              </a:rPr>
              <a:t>*Занятия из серии «ЗОЖ» с использованием проблемно – игровых и коммуникативных игр</a:t>
            </a:r>
          </a:p>
          <a:p>
            <a:r>
              <a:rPr lang="ru-RU" sz="2800" b="1" i="1" dirty="0" smtClean="0">
                <a:solidFill>
                  <a:srgbClr val="D60093"/>
                </a:solidFill>
                <a:latin typeface="Times New Roman" pitchFamily="18" charset="0"/>
              </a:rPr>
              <a:t>*Активный отдых, прогулки (физ.досуг, физ. праздник, «Неделя здоровья»)</a:t>
            </a:r>
          </a:p>
          <a:p>
            <a:r>
              <a:rPr lang="ru-RU" sz="2800" b="1" i="1" dirty="0" smtClean="0">
                <a:solidFill>
                  <a:srgbClr val="D60093"/>
                </a:solidFill>
                <a:latin typeface="Times New Roman" pitchFamily="18" charset="0"/>
              </a:rPr>
              <a:t>*Участие в соревнованиях</a:t>
            </a:r>
          </a:p>
          <a:p>
            <a:r>
              <a:rPr lang="ru-RU" sz="2800" b="1" i="1" dirty="0" smtClean="0">
                <a:solidFill>
                  <a:srgbClr val="D60093"/>
                </a:solidFill>
                <a:latin typeface="Times New Roman" pitchFamily="18" charset="0"/>
              </a:rPr>
              <a:t>*Занятия на тренажерах</a:t>
            </a:r>
          </a:p>
          <a:p>
            <a:endParaRPr lang="ru-RU" sz="2800" b="1" i="1" dirty="0" smtClean="0">
              <a:solidFill>
                <a:srgbClr val="D60093"/>
              </a:solidFill>
              <a:latin typeface="Times New Roman" pitchFamily="18" charset="0"/>
            </a:endParaRPr>
          </a:p>
          <a:p>
            <a:endParaRPr lang="ru-RU" sz="2800" b="1" i="1" dirty="0" smtClean="0">
              <a:solidFill>
                <a:srgbClr val="D60093"/>
              </a:solidFill>
              <a:latin typeface="Times New Roman" pitchFamily="18" charset="0"/>
            </a:endParaRPr>
          </a:p>
          <a:p>
            <a:endParaRPr lang="ru-RU" sz="3600" b="1" i="1" dirty="0" smtClean="0">
              <a:solidFill>
                <a:srgbClr val="D60093"/>
              </a:solidFill>
              <a:latin typeface="Times New Roman" pitchFamily="18" charset="0"/>
            </a:endParaRPr>
          </a:p>
          <a:p>
            <a:endParaRPr lang="ru-RU" sz="3600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50025" y="240979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2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01754" y="192751"/>
            <a:ext cx="7042245" cy="1595106"/>
          </a:xfrm>
        </p:spPr>
        <p:txBody>
          <a:bodyPr/>
          <a:lstStyle/>
          <a:p>
            <a:r>
              <a:rPr lang="ru-RU" b="1" i="1" dirty="0" smtClean="0">
                <a:solidFill>
                  <a:srgbClr val="3333FF"/>
                </a:solidFill>
                <a:latin typeface="Times New Roman" pitchFamily="18" charset="0"/>
              </a:rPr>
              <a:t>Утренняя гимнастика</a:t>
            </a:r>
            <a:endParaRPr lang="ru-RU" dirty="0">
              <a:solidFill>
                <a:srgbClr val="3333FF"/>
              </a:solidFill>
            </a:endParaRPr>
          </a:p>
        </p:txBody>
      </p:sp>
      <p:pic>
        <p:nvPicPr>
          <p:cNvPr id="11" name="Содержимое 10" descr="IMG_148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03761" y="2838734"/>
            <a:ext cx="4640239" cy="3275464"/>
          </a:xfrm>
        </p:spPr>
      </p:pic>
      <p:pic>
        <p:nvPicPr>
          <p:cNvPr id="10" name="Содержимое 9" descr="IMG_1408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1" y="1774209"/>
            <a:ext cx="4503760" cy="3384646"/>
          </a:xfrm>
        </p:spPr>
      </p:pic>
    </p:spTree>
    <p:extLst>
      <p:ext uri="{BB962C8B-B14F-4D97-AF65-F5344CB8AC3E}">
        <p14:creationId xmlns="" xmlns:p14="http://schemas.microsoft.com/office/powerpoint/2010/main" val="327978051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2511188" y="274638"/>
            <a:ext cx="6632812" cy="1143000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Физкультурные занятия</a:t>
            </a:r>
            <a:endParaRPr lang="ru-RU" b="1" i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Содержимое 7" descr="IMG_20160520_092819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" y="1392072"/>
            <a:ext cx="4612942" cy="5465928"/>
          </a:xfrm>
        </p:spPr>
      </p:pic>
      <p:pic>
        <p:nvPicPr>
          <p:cNvPr id="13" name="Содержимое 12" descr="IMG_20160520_093342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612943" y="1392072"/>
            <a:ext cx="4531057" cy="5465928"/>
          </a:xfr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50025" y="240979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2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73958" y="274637"/>
            <a:ext cx="7670042" cy="1854414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ru-RU" b="1" i="1" dirty="0" err="1" smtClean="0">
                <a:solidFill>
                  <a:srgbClr val="3333FF"/>
                </a:solidFill>
                <a:latin typeface="Times New Roman" pitchFamily="18" charset="0"/>
              </a:rPr>
              <a:t>Самомассаж</a:t>
            </a:r>
            <a:r>
              <a:rPr lang="ru-RU" b="1" i="1" dirty="0" smtClean="0">
                <a:solidFill>
                  <a:srgbClr val="3333FF"/>
                </a:solidFill>
                <a:latin typeface="Times New Roman" pitchFamily="18" charset="0"/>
              </a:rPr>
              <a:t>, массаж.</a:t>
            </a:r>
            <a:endParaRPr lang="ru-RU" dirty="0">
              <a:solidFill>
                <a:srgbClr val="3333FF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5105400" y="2265527"/>
            <a:ext cx="4038600" cy="4421875"/>
          </a:xfrm>
        </p:spPr>
        <p:txBody>
          <a:bodyPr>
            <a:normAutofit fontScale="77500" lnSpcReduction="20000"/>
          </a:bodyPr>
          <a:lstStyle/>
          <a:p>
            <a:r>
              <a:rPr lang="ru-RU" b="1" i="1" dirty="0" smtClean="0">
                <a:solidFill>
                  <a:srgbClr val="D60093"/>
                </a:solidFill>
                <a:latin typeface="Times New Roman" pitchFamily="18" charset="0"/>
              </a:rPr>
              <a:t>Учит детей сознательно заботиться о своём здоровье</a:t>
            </a:r>
          </a:p>
          <a:p>
            <a:r>
              <a:rPr lang="ru-RU" b="1" i="1" dirty="0" smtClean="0">
                <a:solidFill>
                  <a:srgbClr val="D60093"/>
                </a:solidFill>
                <a:latin typeface="Times New Roman" pitchFamily="18" charset="0"/>
              </a:rPr>
              <a:t> Является профилактикой простудных заболеваний</a:t>
            </a:r>
          </a:p>
          <a:p>
            <a:r>
              <a:rPr lang="ru-RU" b="1" i="1" dirty="0" smtClean="0">
                <a:solidFill>
                  <a:srgbClr val="D60093"/>
                </a:solidFill>
                <a:latin typeface="Times New Roman" pitchFamily="18" charset="0"/>
              </a:rPr>
              <a:t>Повышает жизненный тонуса у детей</a:t>
            </a:r>
          </a:p>
          <a:p>
            <a:r>
              <a:rPr lang="ru-RU" b="1" i="1" dirty="0" smtClean="0">
                <a:solidFill>
                  <a:srgbClr val="D60093"/>
                </a:solidFill>
                <a:latin typeface="Times New Roman" pitchFamily="18" charset="0"/>
              </a:rPr>
              <a:t>Прививает им чувство ответственности за своё здоровье, уверенность в том, что они сами могут помочь себе улучшить своё самочувствие</a:t>
            </a:r>
          </a:p>
          <a:p>
            <a:endParaRPr lang="ru-RU" dirty="0">
              <a:solidFill>
                <a:srgbClr val="D60093"/>
              </a:solidFill>
            </a:endParaRPr>
          </a:p>
        </p:txBody>
      </p:sp>
      <p:pic>
        <p:nvPicPr>
          <p:cNvPr id="8" name="SAM_3755.AVI">
            <a:hlinkClick r:id="" action="ppaction://media"/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2251881"/>
            <a:ext cx="5076967" cy="389650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79780515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50025" y="240979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2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65778" y="274638"/>
            <a:ext cx="6578222" cy="871774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3333FF"/>
                </a:solidFill>
                <a:latin typeface="Times New Roman" pitchFamily="18" charset="0"/>
              </a:rPr>
              <a:t>Занятия в спортивных секциях</a:t>
            </a:r>
            <a:endParaRPr lang="ru-RU" dirty="0">
              <a:solidFill>
                <a:srgbClr val="3333FF"/>
              </a:solidFill>
            </a:endParaRPr>
          </a:p>
        </p:txBody>
      </p:sp>
      <p:pic>
        <p:nvPicPr>
          <p:cNvPr id="8" name="Содержимое 7" descr="joiho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1337481"/>
            <a:ext cx="4421875" cy="2893325"/>
          </a:xfrm>
        </p:spPr>
      </p:pic>
      <p:pic>
        <p:nvPicPr>
          <p:cNvPr id="9" name="Содержимое 8" descr="ccccc,,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339988" y="1317008"/>
            <a:ext cx="4804012" cy="2927445"/>
          </a:xfrm>
        </p:spPr>
      </p:pic>
      <p:pic>
        <p:nvPicPr>
          <p:cNvPr id="7" name="Рисунок 6" descr="bvvvv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" y="4148919"/>
            <a:ext cx="4380932" cy="2709082"/>
          </a:xfrm>
          <a:prstGeom prst="rect">
            <a:avLst/>
          </a:prstGeom>
        </p:spPr>
      </p:pic>
      <p:pic>
        <p:nvPicPr>
          <p:cNvPr id="11" name="Рисунок 10" descr=",cc.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9046" y="4148919"/>
            <a:ext cx="4844954" cy="270908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7978051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50025" y="240979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2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97290" y="0"/>
            <a:ext cx="6946710" cy="1296537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3333FF"/>
                </a:solidFill>
                <a:latin typeface="Times New Roman" pitchFamily="18" charset="0"/>
              </a:rPr>
              <a:t>Участие в соревнованиях</a:t>
            </a:r>
            <a:endParaRPr lang="ru-RU" dirty="0">
              <a:solidFill>
                <a:srgbClr val="3333FF"/>
              </a:solidFill>
            </a:endParaRPr>
          </a:p>
        </p:txBody>
      </p:sp>
      <p:pic>
        <p:nvPicPr>
          <p:cNvPr id="8" name="Содержимое 7" descr="hfff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-1" y="4166652"/>
            <a:ext cx="4421875" cy="2691348"/>
          </a:xfrm>
        </p:spPr>
      </p:pic>
      <p:pic>
        <p:nvPicPr>
          <p:cNvPr id="9" name="Содержимое 8" descr="hh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0" y="1161350"/>
            <a:ext cx="4572000" cy="3028950"/>
          </a:xfrm>
        </p:spPr>
      </p:pic>
      <p:pic>
        <p:nvPicPr>
          <p:cNvPr id="2050" name="Picture 2" descr="C:\Users\Наталья\Desktop\jfffff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03189" y="3896435"/>
            <a:ext cx="4740812" cy="2961565"/>
          </a:xfrm>
          <a:prstGeom prst="rect">
            <a:avLst/>
          </a:prstGeom>
          <a:noFill/>
        </p:spPr>
      </p:pic>
      <p:pic>
        <p:nvPicPr>
          <p:cNvPr id="2051" name="Picture 3" descr="C:\Users\Наталья\Desktop\ddd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16834" y="1153551"/>
            <a:ext cx="4727166" cy="27924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27978051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55845" y="210026"/>
            <a:ext cx="7588155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</a:pPr>
            <a:endParaRPr lang="ru-RU" sz="2800" i="1" dirty="0">
              <a:solidFill>
                <a:schemeClr val="accent5">
                  <a:lumMod val="50000"/>
                </a:schemeClr>
              </a:solidFill>
              <a:latin typeface="Arial" pitchFamily="34" charset="0"/>
              <a:ea typeface="Tahoma" panose="020B0604030504040204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60812" y="491320"/>
            <a:ext cx="660312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21208" lvl="1" algn="ctr">
              <a:defRPr/>
            </a:pPr>
            <a:r>
              <a:rPr lang="ru-RU" altLang="ru-RU" sz="3600" b="1" i="1" kern="0" dirty="0" smtClean="0">
                <a:solidFill>
                  <a:srgbClr val="D60093"/>
                </a:solidFill>
                <a:latin typeface="Times New Roman"/>
                <a:cs typeface="Times New Roman"/>
              </a:rPr>
              <a:t>Забота о здоровье</a:t>
            </a:r>
            <a:r>
              <a:rPr lang="ru-RU" altLang="ru-RU" sz="3600" b="1" i="1" kern="0" dirty="0" smtClean="0">
                <a:solidFill>
                  <a:srgbClr val="3333FF"/>
                </a:solidFill>
                <a:latin typeface="Times New Roman"/>
                <a:cs typeface="Times New Roman"/>
              </a:rPr>
              <a:t> — это важнейший труд воспитателя. От жизнерадостности, бодрости детей зависит их духовная жизнь, мировоззрение, умственное развитие, прочность знаний, </a:t>
            </a:r>
          </a:p>
          <a:p>
            <a:pPr marL="521208" lvl="1" algn="ctr">
              <a:defRPr/>
            </a:pPr>
            <a:r>
              <a:rPr lang="ru-RU" altLang="ru-RU" sz="3600" b="1" i="1" kern="0" dirty="0" smtClean="0">
                <a:solidFill>
                  <a:srgbClr val="3333FF"/>
                </a:solidFill>
                <a:latin typeface="Times New Roman"/>
                <a:cs typeface="Times New Roman"/>
              </a:rPr>
              <a:t>вера в свои силы» </a:t>
            </a:r>
          </a:p>
          <a:p>
            <a:pPr marL="521208" lvl="1" algn="ctr">
              <a:defRPr/>
            </a:pPr>
            <a:r>
              <a:rPr lang="ru-RU" altLang="ru-RU" sz="3600" b="1" i="1" kern="0" dirty="0" smtClean="0">
                <a:solidFill>
                  <a:srgbClr val="3333FF"/>
                </a:solidFill>
                <a:latin typeface="Arial Black" pitchFamily="34" charset="0"/>
                <a:cs typeface="Times New Roman"/>
              </a:rPr>
              <a:t>В. А. Сухомлинский.</a:t>
            </a:r>
          </a:p>
        </p:txBody>
      </p:sp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50025" y="240979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2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44304" y="274638"/>
            <a:ext cx="7799696" cy="1143000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3333FF"/>
                </a:solidFill>
                <a:latin typeface="Times New Roman" pitchFamily="18" charset="0"/>
              </a:rPr>
              <a:t>Оздоровительный бег</a:t>
            </a:r>
            <a:endParaRPr lang="ru-RU" dirty="0">
              <a:solidFill>
                <a:srgbClr val="3333FF"/>
              </a:solidFill>
            </a:endParaRPr>
          </a:p>
        </p:txBody>
      </p:sp>
      <p:pic>
        <p:nvPicPr>
          <p:cNvPr id="8" name="Содержимое 7" descr="IMG_0946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446662"/>
            <a:ext cx="4599296" cy="3725839"/>
          </a:xfrm>
        </p:spPr>
      </p:pic>
      <p:pic>
        <p:nvPicPr>
          <p:cNvPr id="9" name="Содержимое 8" descr="IMG_1048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517409" y="2348705"/>
            <a:ext cx="4626591" cy="3656309"/>
          </a:xfrm>
        </p:spPr>
      </p:pic>
    </p:spTree>
    <p:extLst>
      <p:ext uri="{BB962C8B-B14F-4D97-AF65-F5344CB8AC3E}">
        <p14:creationId xmlns="" xmlns:p14="http://schemas.microsoft.com/office/powerpoint/2010/main" val="327978051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50025" y="240979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2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55343"/>
          </a:xfrm>
        </p:spPr>
        <p:txBody>
          <a:bodyPr/>
          <a:lstStyle/>
          <a:p>
            <a:r>
              <a:rPr lang="ru-RU" b="1" i="1" dirty="0" smtClean="0">
                <a:solidFill>
                  <a:srgbClr val="3333FF"/>
                </a:solidFill>
                <a:latin typeface="Times New Roman" pitchFamily="18" charset="0"/>
              </a:rPr>
              <a:t>Активный отдых</a:t>
            </a:r>
            <a:endParaRPr lang="ru-RU" dirty="0">
              <a:solidFill>
                <a:srgbClr val="3333FF"/>
              </a:solidFill>
            </a:endParaRPr>
          </a:p>
        </p:txBody>
      </p:sp>
      <p:pic>
        <p:nvPicPr>
          <p:cNvPr id="9" name="Содержимое 8" descr="mhhh.jpg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0" y="887413"/>
            <a:ext cx="4449763" cy="2989262"/>
          </a:xfrm>
        </p:spPr>
      </p:pic>
      <p:pic>
        <p:nvPicPr>
          <p:cNvPr id="3074" name="Picture 2" descr="C:\Users\Наталья\Desktop\vvvvv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630303"/>
            <a:ext cx="4558352" cy="3227697"/>
          </a:xfrm>
          <a:prstGeom prst="rect">
            <a:avLst/>
          </a:prstGeom>
          <a:noFill/>
        </p:spPr>
      </p:pic>
      <p:pic>
        <p:nvPicPr>
          <p:cNvPr id="11" name="Содержимое 7" descr="dh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7284" y="873457"/>
            <a:ext cx="4776716" cy="2825086"/>
          </a:xfrm>
          <a:prstGeom prst="rect">
            <a:avLst/>
          </a:prstGeom>
        </p:spPr>
      </p:pic>
      <p:pic>
        <p:nvPicPr>
          <p:cNvPr id="12" name="Picture 4" descr="G:\ФОТОГРАФИИ\нед здоровья\1 денб неделя здоровья\IMG_073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75053" y="3671248"/>
            <a:ext cx="4768947" cy="318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27978051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50025" y="240979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2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92072" y="300251"/>
            <a:ext cx="7751929" cy="1528550"/>
          </a:xfrm>
        </p:spPr>
        <p:txBody>
          <a:bodyPr>
            <a:normAutofit fontScale="90000"/>
          </a:bodyPr>
          <a:lstStyle/>
          <a:p>
            <a:r>
              <a:rPr lang="ru-RU" sz="3600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Традиции детского сада:</a:t>
            </a:r>
            <a:br>
              <a:rPr lang="ru-RU" sz="3600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Осенний кросс «Золотая осень»,</a:t>
            </a:r>
            <a:br>
              <a:rPr lang="ru-RU" sz="3600" b="1" i="1" dirty="0" smtClean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«Забег Дед Морозов и Снегурочек»</a:t>
            </a:r>
            <a:r>
              <a:rPr lang="ru-RU" b="1" i="1" dirty="0" smtClean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i="1" dirty="0">
              <a:solidFill>
                <a:srgbClr val="D6009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Содержимое 10" descr="IMG_080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0" y="1514901"/>
            <a:ext cx="4694830" cy="3043451"/>
          </a:xfrm>
        </p:spPr>
      </p:pic>
      <p:pic>
        <p:nvPicPr>
          <p:cNvPr id="9" name="Содержимое 8" descr="апопо.jpg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4462818" y="1557137"/>
            <a:ext cx="4681182" cy="3028950"/>
          </a:xfrm>
        </p:spPr>
      </p:pic>
      <p:pic>
        <p:nvPicPr>
          <p:cNvPr id="10" name="Рисунок 9" descr="оао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0113" y="3903260"/>
            <a:ext cx="4653887" cy="2954740"/>
          </a:xfrm>
          <a:prstGeom prst="rect">
            <a:avLst/>
          </a:prstGeom>
        </p:spPr>
      </p:pic>
      <p:pic>
        <p:nvPicPr>
          <p:cNvPr id="12" name="Рисунок 11" descr="imageпнпшпн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4135272"/>
            <a:ext cx="4503761" cy="27227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7978051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83391" y="286604"/>
            <a:ext cx="7260609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u="sng" dirty="0" smtClean="0">
                <a:solidFill>
                  <a:srgbClr val="0000FF"/>
                </a:solidFill>
                <a:latin typeface="Times New Roman" pitchFamily="18" charset="0"/>
              </a:rPr>
              <a:t>Коррекционные технологии</a:t>
            </a:r>
            <a:endParaRPr lang="ru-RU" sz="3600" b="1" i="1" dirty="0" smtClean="0">
              <a:solidFill>
                <a:srgbClr val="D60093"/>
              </a:solidFill>
              <a:latin typeface="Times New Roman" pitchFamily="18" charset="0"/>
            </a:endParaRPr>
          </a:p>
          <a:p>
            <a:r>
              <a:rPr lang="ru-RU" sz="3600" b="1" i="1" dirty="0" smtClean="0">
                <a:solidFill>
                  <a:srgbClr val="D60093"/>
                </a:solidFill>
                <a:latin typeface="Times New Roman" pitchFamily="18" charset="0"/>
              </a:rPr>
              <a:t>*</a:t>
            </a:r>
            <a:r>
              <a:rPr lang="ru-RU" sz="3200" b="1" i="1" dirty="0" smtClean="0">
                <a:solidFill>
                  <a:srgbClr val="D60093"/>
                </a:solidFill>
                <a:latin typeface="Times New Roman" pitchFamily="18" charset="0"/>
              </a:rPr>
              <a:t>Технология музыкального воздействия</a:t>
            </a:r>
          </a:p>
          <a:p>
            <a:r>
              <a:rPr lang="ru-RU" sz="3600" b="1" i="1" dirty="0" smtClean="0">
                <a:solidFill>
                  <a:srgbClr val="D60093"/>
                </a:solidFill>
                <a:latin typeface="Times New Roman" pitchFamily="18" charset="0"/>
              </a:rPr>
              <a:t>*</a:t>
            </a:r>
            <a:r>
              <a:rPr lang="ru-RU" sz="3200" b="1" i="1" dirty="0" smtClean="0">
                <a:solidFill>
                  <a:srgbClr val="D60093"/>
                </a:solidFill>
                <a:latin typeface="Times New Roman" pitchFamily="18" charset="0"/>
              </a:rPr>
              <a:t>Артикуляционная гимнастика</a:t>
            </a:r>
          </a:p>
          <a:p>
            <a:r>
              <a:rPr lang="ru-RU" sz="3200" b="1" i="1" dirty="0" smtClean="0">
                <a:solidFill>
                  <a:srgbClr val="D60093"/>
                </a:solidFill>
                <a:latin typeface="Times New Roman" pitchFamily="18" charset="0"/>
              </a:rPr>
              <a:t>*Гимнастика ортопедическая</a:t>
            </a:r>
          </a:p>
          <a:p>
            <a:r>
              <a:rPr lang="ru-RU" sz="3200" b="1" i="1" dirty="0" smtClean="0">
                <a:solidFill>
                  <a:srgbClr val="D60093"/>
                </a:solidFill>
                <a:latin typeface="Times New Roman" pitchFamily="18" charset="0"/>
              </a:rPr>
              <a:t>*Психогимнастика</a:t>
            </a:r>
          </a:p>
          <a:p>
            <a:r>
              <a:rPr lang="ru-RU" sz="3200" b="1" i="1" dirty="0" smtClean="0">
                <a:solidFill>
                  <a:srgbClr val="D60093"/>
                </a:solidFill>
                <a:latin typeface="Times New Roman" pitchFamily="18" charset="0"/>
              </a:rPr>
              <a:t>*</a:t>
            </a:r>
            <a:r>
              <a:rPr lang="ru-RU" sz="3200" b="1" i="1" dirty="0" err="1" smtClean="0">
                <a:solidFill>
                  <a:srgbClr val="D60093"/>
                </a:solidFill>
                <a:latin typeface="Times New Roman" pitchFamily="18" charset="0"/>
              </a:rPr>
              <a:t>Арт</a:t>
            </a:r>
            <a:r>
              <a:rPr lang="ru-RU" sz="3200" b="1" i="1" dirty="0" smtClean="0">
                <a:solidFill>
                  <a:srgbClr val="D60093"/>
                </a:solidFill>
                <a:latin typeface="Times New Roman" pitchFamily="18" charset="0"/>
              </a:rPr>
              <a:t> –терапия </a:t>
            </a:r>
            <a:r>
              <a:rPr lang="ru-RU" sz="2900" b="1" i="1" dirty="0" smtClean="0">
                <a:solidFill>
                  <a:srgbClr val="D60093"/>
                </a:solidFill>
                <a:latin typeface="Times New Roman" pitchFamily="18" charset="0"/>
              </a:rPr>
              <a:t>(исцеление искусством):</a:t>
            </a:r>
          </a:p>
          <a:p>
            <a:r>
              <a:rPr lang="ru-RU" sz="3200" b="1" i="1" dirty="0" smtClean="0">
                <a:solidFill>
                  <a:srgbClr val="D60093"/>
                </a:solidFill>
                <a:latin typeface="Times New Roman" pitchFamily="18" charset="0"/>
              </a:rPr>
              <a:t>- </a:t>
            </a:r>
            <a:r>
              <a:rPr lang="ru-RU" sz="3200" b="1" i="1" dirty="0" err="1" smtClean="0">
                <a:solidFill>
                  <a:srgbClr val="D60093"/>
                </a:solidFill>
                <a:latin typeface="Times New Roman" pitchFamily="18" charset="0"/>
              </a:rPr>
              <a:t>Сказкотерапия</a:t>
            </a:r>
            <a:endParaRPr lang="ru-RU" sz="3200" b="1" i="1" dirty="0" smtClean="0">
              <a:solidFill>
                <a:srgbClr val="D60093"/>
              </a:solidFill>
              <a:latin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3200" b="1" i="1" dirty="0" smtClean="0">
                <a:solidFill>
                  <a:srgbClr val="D60093"/>
                </a:solidFill>
                <a:latin typeface="Times New Roman" pitchFamily="18" charset="0"/>
              </a:rPr>
              <a:t> Песочная </a:t>
            </a:r>
            <a:r>
              <a:rPr lang="ru-RU" sz="3200" b="1" i="1" dirty="0" err="1" smtClean="0">
                <a:solidFill>
                  <a:srgbClr val="D60093"/>
                </a:solidFill>
                <a:latin typeface="Times New Roman" pitchFamily="18" charset="0"/>
              </a:rPr>
              <a:t>игротерапия</a:t>
            </a:r>
            <a:endParaRPr lang="ru-RU" sz="3200" b="1" i="1" dirty="0" smtClean="0">
              <a:solidFill>
                <a:srgbClr val="D60093"/>
              </a:solidFill>
              <a:latin typeface="Times New Roman" pitchFamily="18" charset="0"/>
            </a:endParaRPr>
          </a:p>
          <a:p>
            <a:r>
              <a:rPr lang="ru-RU" sz="3200" b="1" i="1" dirty="0" smtClean="0">
                <a:solidFill>
                  <a:srgbClr val="D60093"/>
                </a:solidFill>
                <a:latin typeface="Times New Roman" pitchFamily="18" charset="0"/>
              </a:rPr>
              <a:t>- </a:t>
            </a:r>
            <a:r>
              <a:rPr lang="ru-RU" sz="3200" b="1" i="1" dirty="0" err="1" smtClean="0">
                <a:solidFill>
                  <a:srgbClr val="D60093"/>
                </a:solidFill>
                <a:latin typeface="Times New Roman" pitchFamily="18" charset="0"/>
              </a:rPr>
              <a:t>Изотерапия</a:t>
            </a:r>
            <a:endParaRPr lang="ru-RU" sz="3200" b="1" i="1" dirty="0" smtClean="0">
              <a:solidFill>
                <a:srgbClr val="D60093"/>
              </a:solidFill>
              <a:latin typeface="Times New Roman" pitchFamily="18" charset="0"/>
            </a:endParaRPr>
          </a:p>
          <a:p>
            <a:r>
              <a:rPr lang="ru-RU" sz="3200" b="1" i="1" dirty="0" smtClean="0">
                <a:solidFill>
                  <a:srgbClr val="D60093"/>
                </a:solidFill>
                <a:latin typeface="Times New Roman" pitchFamily="18" charset="0"/>
              </a:rPr>
              <a:t>- </a:t>
            </a:r>
            <a:r>
              <a:rPr lang="ru-RU" sz="3200" b="1" i="1" dirty="0" err="1" smtClean="0">
                <a:solidFill>
                  <a:srgbClr val="D60093"/>
                </a:solidFill>
                <a:latin typeface="Times New Roman" pitchFamily="18" charset="0"/>
              </a:rPr>
              <a:t>Цветотерапия</a:t>
            </a:r>
            <a:endParaRPr lang="ru-RU" sz="3200" b="1" i="1" dirty="0" smtClean="0">
              <a:solidFill>
                <a:srgbClr val="D60093"/>
              </a:solidFill>
              <a:latin typeface="Times New Roman" pitchFamily="18" charset="0"/>
            </a:endParaRPr>
          </a:p>
          <a:p>
            <a:r>
              <a:rPr lang="ru-RU" sz="3200" b="1" i="1" dirty="0" smtClean="0">
                <a:solidFill>
                  <a:srgbClr val="D60093"/>
                </a:solidFill>
                <a:latin typeface="Times New Roman" pitchFamily="18" charset="0"/>
              </a:rPr>
              <a:t>- </a:t>
            </a:r>
            <a:r>
              <a:rPr lang="ru-RU" sz="3200" b="1" i="1" dirty="0" err="1" smtClean="0">
                <a:solidFill>
                  <a:srgbClr val="D60093"/>
                </a:solidFill>
                <a:latin typeface="Times New Roman" pitchFamily="18" charset="0"/>
              </a:rPr>
              <a:t>Игротерапия</a:t>
            </a:r>
            <a:endParaRPr lang="ru-RU" sz="3200" b="1" i="1" dirty="0" smtClean="0">
              <a:solidFill>
                <a:srgbClr val="D60093"/>
              </a:solidFill>
              <a:latin typeface="Times New Roman" pitchFamily="18" charset="0"/>
            </a:endParaRPr>
          </a:p>
          <a:p>
            <a:r>
              <a:rPr lang="ru-RU" sz="4000" b="1" i="1" u="sng" dirty="0" smtClean="0">
                <a:solidFill>
                  <a:srgbClr val="D60093"/>
                </a:solidFill>
                <a:latin typeface="Times New Roman" pitchFamily="18" charset="0"/>
              </a:rPr>
              <a:t>   </a:t>
            </a:r>
            <a:endParaRPr lang="ru-RU" sz="4000" dirty="0">
              <a:solidFill>
                <a:srgbClr val="D60093"/>
              </a:solidFill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053385" y="3261816"/>
            <a:ext cx="509061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D60093"/>
                </a:solidFill>
                <a:latin typeface="Times New Roman" pitchFamily="18" charset="0"/>
              </a:rPr>
              <a:t>Применение в работе ДОУ здоровьесберегающих технологий, повышает результативность воспитательно-образовательного процесса, формирует у педагогов и родителей ценностные ориентации, направленные на сохранение и укрепление здоровья воспитанников.</a:t>
            </a:r>
          </a:p>
          <a:p>
            <a:endParaRPr lang="ru-RU" sz="2400" b="1" i="1" dirty="0" smtClean="0">
              <a:solidFill>
                <a:srgbClr val="D60093"/>
              </a:solidFill>
              <a:latin typeface="Times New Roman" pitchFamily="18" charset="0"/>
            </a:endParaRPr>
          </a:p>
          <a:p>
            <a:r>
              <a:rPr lang="ru-RU" sz="2000" b="1" i="1" dirty="0" smtClean="0">
                <a:solidFill>
                  <a:srgbClr val="D60093"/>
                </a:solidFill>
                <a:latin typeface="Times New Roman" pitchFamily="18" charset="0"/>
              </a:rPr>
              <a:t/>
            </a:r>
            <a:br>
              <a:rPr lang="ru-RU" sz="2000" b="1" i="1" dirty="0" smtClean="0">
                <a:solidFill>
                  <a:srgbClr val="D60093"/>
                </a:solidFill>
                <a:latin typeface="Times New Roman" pitchFamily="18" charset="0"/>
              </a:rPr>
            </a:br>
            <a:endParaRPr lang="ru-RU" sz="2000" dirty="0"/>
          </a:p>
        </p:txBody>
      </p:sp>
      <p:pic>
        <p:nvPicPr>
          <p:cNvPr id="5" name="Рисунок 4" descr="IMG_15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80680" y="0"/>
            <a:ext cx="4285397" cy="3214048"/>
          </a:xfrm>
          <a:prstGeom prst="rect">
            <a:avLst/>
          </a:prstGeom>
        </p:spPr>
      </p:pic>
      <p:pic>
        <p:nvPicPr>
          <p:cNvPr id="6" name="Рисунок 5" descr="jdk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0972"/>
            <a:ext cx="3957850" cy="5547815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51201" name="Rectangle 1"/>
          <p:cNvSpPr>
            <a:spLocks noChangeArrowheads="1"/>
          </p:cNvSpPr>
          <p:nvPr/>
        </p:nvSpPr>
        <p:spPr bwMode="auto">
          <a:xfrm>
            <a:off x="1801504" y="791570"/>
            <a:ext cx="7001302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600" b="1" i="1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Times New Roman" pitchFamily="18" charset="0"/>
                <a:cs typeface="Times New Roman" pitchFamily="18" charset="0"/>
              </a:rPr>
              <a:t>Спасибо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600" b="1" i="1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Times New Roman" pitchFamily="18" charset="0"/>
                <a:cs typeface="Times New Roman" pitchFamily="18" charset="0"/>
              </a:rPr>
              <a:t>за внимание!</a:t>
            </a:r>
          </a:p>
        </p:txBody>
      </p:sp>
      <p:pic>
        <p:nvPicPr>
          <p:cNvPr id="4" name="Picture 6" descr="474560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97043" y="2934269"/>
            <a:ext cx="5978467" cy="3923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27978051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56346" y="0"/>
            <a:ext cx="6987654" cy="8208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200" b="1" i="1" dirty="0" smtClean="0">
              <a:solidFill>
                <a:srgbClr val="3333FF"/>
              </a:solidFill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ru-RU" b="1" i="1" dirty="0" err="1" smtClean="0">
                <a:solidFill>
                  <a:srgbClr val="D60093"/>
                </a:solidFill>
                <a:latin typeface="Times New Roman" pitchFamily="18" charset="0"/>
              </a:rPr>
              <a:t>Здоровьесберегающие</a:t>
            </a:r>
            <a:r>
              <a:rPr lang="ru-RU" b="1" i="1" dirty="0" smtClean="0">
                <a:solidFill>
                  <a:srgbClr val="D60093"/>
                </a:solidFill>
                <a:latin typeface="Times New Roman" pitchFamily="18" charset="0"/>
              </a:rPr>
              <a:t> технологии в дошкольном образовании </a:t>
            </a:r>
            <a:r>
              <a:rPr lang="ru-RU" b="1" i="1" dirty="0" smtClean="0">
                <a:solidFill>
                  <a:srgbClr val="3333FF"/>
                </a:solidFill>
                <a:latin typeface="Times New Roman" pitchFamily="18" charset="0"/>
              </a:rPr>
              <a:t>– это технологии, направленные на решение задачи сохранения, поддержания и обогащения здоровья субъектов педагогического процесса в детском саду: детей, педагогов и родителей.</a:t>
            </a:r>
            <a:r>
              <a:rPr lang="ru-RU" b="1" i="1" dirty="0" smtClean="0">
                <a:solidFill>
                  <a:srgbClr val="D60093"/>
                </a:solidFill>
                <a:latin typeface="Times New Roman" pitchFamily="18" charset="0"/>
              </a:rPr>
              <a:t> </a:t>
            </a:r>
          </a:p>
          <a:p>
            <a:pPr algn="ctr">
              <a:lnSpc>
                <a:spcPct val="90000"/>
              </a:lnSpc>
            </a:pPr>
            <a:endParaRPr lang="ru-RU" b="1" i="1" dirty="0" smtClean="0">
              <a:solidFill>
                <a:srgbClr val="D60093"/>
              </a:solidFill>
              <a:latin typeface="Times New Roman" pitchFamily="18" charset="0"/>
            </a:endParaRPr>
          </a:p>
          <a:p>
            <a:pPr algn="ctr">
              <a:lnSpc>
                <a:spcPct val="90000"/>
              </a:lnSpc>
            </a:pPr>
            <a:r>
              <a:rPr lang="ru-RU" b="1" i="1" dirty="0" smtClean="0">
                <a:solidFill>
                  <a:srgbClr val="D60093"/>
                </a:solidFill>
                <a:latin typeface="Times New Roman" pitchFamily="18" charset="0"/>
              </a:rPr>
              <a:t>Задачи </a:t>
            </a:r>
            <a:r>
              <a:rPr lang="ru-RU" b="1" i="1" dirty="0" err="1" smtClean="0">
                <a:solidFill>
                  <a:srgbClr val="D60093"/>
                </a:solidFill>
                <a:latin typeface="Times New Roman" pitchFamily="18" charset="0"/>
              </a:rPr>
              <a:t>здоровьесбережения</a:t>
            </a:r>
            <a:r>
              <a:rPr lang="ru-RU" dirty="0" smtClean="0">
                <a:solidFill>
                  <a:srgbClr val="D60093"/>
                </a:solidFill>
                <a:latin typeface="Arial Black" pitchFamily="34" charset="0"/>
              </a:rPr>
              <a:t> </a:t>
            </a:r>
            <a:endParaRPr lang="ru-RU" dirty="0" smtClean="0">
              <a:solidFill>
                <a:srgbClr val="3333FF"/>
              </a:solidFill>
              <a:latin typeface="Arial Black" pitchFamily="34" charset="0"/>
            </a:endParaRPr>
          </a:p>
          <a:p>
            <a:pPr>
              <a:lnSpc>
                <a:spcPct val="90000"/>
              </a:lnSpc>
            </a:pPr>
            <a:r>
              <a:rPr lang="ru-RU" b="1" i="1" dirty="0" smtClean="0">
                <a:solidFill>
                  <a:srgbClr val="3333FF"/>
                </a:solidFill>
                <a:latin typeface="Arial Black" pitchFamily="34" charset="0"/>
              </a:rPr>
              <a:t>* </a:t>
            </a:r>
            <a:r>
              <a:rPr lang="ru-RU" b="1" i="1" dirty="0" smtClean="0">
                <a:solidFill>
                  <a:srgbClr val="3333FF"/>
                </a:solidFill>
                <a:latin typeface="Times New Roman" pitchFamily="18" charset="0"/>
              </a:rPr>
              <a:t>сохранение здоровья детей и повышение двигательной активности и умственной работоспособности ;</a:t>
            </a:r>
          </a:p>
          <a:p>
            <a:pPr>
              <a:lnSpc>
                <a:spcPct val="90000"/>
              </a:lnSpc>
            </a:pPr>
            <a:r>
              <a:rPr lang="ru-RU" b="1" i="1" dirty="0" smtClean="0">
                <a:solidFill>
                  <a:srgbClr val="3333FF"/>
                </a:solidFill>
                <a:latin typeface="Times New Roman" pitchFamily="18" charset="0"/>
              </a:rPr>
              <a:t>* создание адекватных условий для развития, обучения, оздоровления детей;</a:t>
            </a:r>
          </a:p>
          <a:p>
            <a:r>
              <a:rPr lang="ru-RU" b="1" i="1" dirty="0" smtClean="0">
                <a:solidFill>
                  <a:srgbClr val="3333FF"/>
                </a:solidFill>
                <a:latin typeface="Times New Roman" pitchFamily="18" charset="0"/>
              </a:rPr>
              <a:t>* создание положительного эмоционального настроя и снятие </a:t>
            </a:r>
            <a:r>
              <a:rPr lang="ru-RU" b="1" i="1" dirty="0" err="1" smtClean="0">
                <a:solidFill>
                  <a:srgbClr val="3333FF"/>
                </a:solidFill>
                <a:latin typeface="Times New Roman" pitchFamily="18" charset="0"/>
              </a:rPr>
              <a:t>психоэмоционального</a:t>
            </a:r>
            <a:r>
              <a:rPr lang="ru-RU" b="1" i="1" dirty="0" smtClean="0">
                <a:solidFill>
                  <a:srgbClr val="3333FF"/>
                </a:solidFill>
                <a:latin typeface="Times New Roman" pitchFamily="18" charset="0"/>
              </a:rPr>
              <a:t> напряжения.</a:t>
            </a:r>
          </a:p>
          <a:p>
            <a:pPr algn="ctr"/>
            <a:endParaRPr lang="ru-RU" b="1" i="1" dirty="0" smtClean="0">
              <a:solidFill>
                <a:srgbClr val="3333FF"/>
              </a:solidFill>
              <a:latin typeface="Times New Roman" pitchFamily="18" charset="0"/>
            </a:endParaRPr>
          </a:p>
          <a:p>
            <a:pPr algn="ctr"/>
            <a:r>
              <a:rPr lang="ru-RU" b="1" i="1" dirty="0" smtClean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 Принципы </a:t>
            </a:r>
            <a:r>
              <a:rPr lang="ru-RU" b="1" i="1" dirty="0" err="1" smtClean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здоровьесбережения</a:t>
            </a:r>
            <a:endParaRPr lang="ru-RU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- «Не навреди!» </a:t>
            </a:r>
            <a:r>
              <a:rPr lang="ru-RU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- все применяемые методы, приемы, используемые средства должны быть обоснованными, проверенными на практике, не наносящими вреда здоровью.</a:t>
            </a:r>
          </a:p>
          <a:p>
            <a:r>
              <a:rPr lang="ru-RU" b="1" i="1" dirty="0" smtClean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- Непрерывность и преемственность </a:t>
            </a:r>
            <a:r>
              <a:rPr lang="ru-RU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–работа ведется не от случая к случаю, а каждый день и на каждом занятии.</a:t>
            </a:r>
          </a:p>
          <a:p>
            <a:r>
              <a:rPr lang="ru-RU" b="1" i="1" dirty="0" smtClean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- Соответствие содержания и организации обучения </a:t>
            </a:r>
            <a:r>
              <a:rPr lang="ru-RU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воспитания возрастным и индивидуальным особенностям ребенка.</a:t>
            </a:r>
          </a:p>
          <a:p>
            <a:r>
              <a:rPr lang="ru-RU" b="1" i="1" dirty="0" smtClean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- Комплексный, междисциплинарный подход </a:t>
            </a:r>
            <a:r>
              <a:rPr lang="ru-RU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– единство в действиях педагога, психолога и врачей.</a:t>
            </a:r>
          </a:p>
          <a:p>
            <a:pPr>
              <a:lnSpc>
                <a:spcPct val="90000"/>
              </a:lnSpc>
              <a:buFont typeface="Arial" charset="0"/>
              <a:buChar char="•"/>
            </a:pPr>
            <a:endParaRPr lang="ru-RU" b="1" i="1" dirty="0" smtClean="0">
              <a:solidFill>
                <a:srgbClr val="3333FF"/>
              </a:solidFill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endParaRPr lang="ru-RU" b="1" i="1" dirty="0" smtClean="0">
              <a:solidFill>
                <a:srgbClr val="3333FF"/>
              </a:solidFill>
              <a:latin typeface="Times New Roman" pitchFamily="18" charset="0"/>
            </a:endParaRPr>
          </a:p>
          <a:p>
            <a:endParaRPr lang="ru-RU" sz="2400" b="1" i="1" dirty="0" smtClean="0">
              <a:solidFill>
                <a:srgbClr val="3333FF"/>
              </a:solidFill>
              <a:latin typeface="Times New Roman" pitchFamily="18" charset="0"/>
            </a:endParaRPr>
          </a:p>
          <a:p>
            <a:endParaRPr lang="ru-RU" sz="2200" b="1" i="1" dirty="0" smtClean="0">
              <a:solidFill>
                <a:srgbClr val="3333FF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86000" y="791569"/>
            <a:ext cx="6858000" cy="4967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5300" indent="-495300" algn="ctr">
              <a:lnSpc>
                <a:spcPct val="80000"/>
              </a:lnSpc>
            </a:pPr>
            <a:r>
              <a:rPr lang="ru-RU" sz="3600" b="1" i="1" dirty="0" smtClean="0">
                <a:solidFill>
                  <a:srgbClr val="3333FF"/>
                </a:solidFill>
                <a:latin typeface="Times New Roman" pitchFamily="18" charset="0"/>
              </a:rPr>
              <a:t>Здоровьесберегающие образовательные технологии делятся на </a:t>
            </a:r>
            <a:r>
              <a:rPr lang="ru-RU" sz="3600" b="1" i="1" u="sng" dirty="0" smtClean="0">
                <a:solidFill>
                  <a:srgbClr val="3333FF"/>
                </a:solidFill>
                <a:latin typeface="Times New Roman" pitchFamily="18" charset="0"/>
              </a:rPr>
              <a:t>три группы:</a:t>
            </a:r>
          </a:p>
          <a:p>
            <a:pPr marL="495300" indent="-495300">
              <a:lnSpc>
                <a:spcPct val="80000"/>
              </a:lnSpc>
            </a:pPr>
            <a:endParaRPr lang="ru-RU" sz="3600" b="1" i="1" dirty="0" smtClean="0">
              <a:solidFill>
                <a:srgbClr val="6600CC"/>
              </a:solidFill>
              <a:latin typeface="Times New Roman" pitchFamily="18" charset="0"/>
            </a:endParaRPr>
          </a:p>
          <a:p>
            <a:pPr marL="495300" indent="-495300">
              <a:lnSpc>
                <a:spcPct val="80000"/>
              </a:lnSpc>
            </a:pPr>
            <a:r>
              <a:rPr lang="ru-RU" sz="3600" b="1" i="1" dirty="0" smtClean="0">
                <a:solidFill>
                  <a:srgbClr val="D60093"/>
                </a:solidFill>
                <a:latin typeface="Times New Roman" pitchFamily="18" charset="0"/>
              </a:rPr>
              <a:t>1. Технологии сохранения и стимулирования здоровья</a:t>
            </a:r>
          </a:p>
          <a:p>
            <a:pPr marL="495300" indent="-495300">
              <a:lnSpc>
                <a:spcPct val="80000"/>
              </a:lnSpc>
            </a:pPr>
            <a:endParaRPr lang="ru-RU" sz="3600" b="1" i="1" dirty="0" smtClean="0">
              <a:solidFill>
                <a:srgbClr val="D60093"/>
              </a:solidFill>
              <a:latin typeface="Times New Roman" pitchFamily="18" charset="0"/>
            </a:endParaRPr>
          </a:p>
          <a:p>
            <a:pPr marL="495300" indent="-495300">
              <a:lnSpc>
                <a:spcPct val="80000"/>
              </a:lnSpc>
            </a:pPr>
            <a:r>
              <a:rPr lang="ru-RU" sz="3600" b="1" i="1" dirty="0" smtClean="0">
                <a:solidFill>
                  <a:srgbClr val="D60093"/>
                </a:solidFill>
                <a:latin typeface="Times New Roman" pitchFamily="18" charset="0"/>
              </a:rPr>
              <a:t>2. Технологии обучения здоровому образу жизни</a:t>
            </a:r>
          </a:p>
          <a:p>
            <a:pPr marL="495300" indent="-495300">
              <a:lnSpc>
                <a:spcPct val="80000"/>
              </a:lnSpc>
            </a:pPr>
            <a:endParaRPr lang="ru-RU" sz="3600" b="1" i="1" dirty="0" smtClean="0">
              <a:solidFill>
                <a:srgbClr val="D60093"/>
              </a:solidFill>
              <a:latin typeface="Times New Roman" pitchFamily="18" charset="0"/>
            </a:endParaRPr>
          </a:p>
          <a:p>
            <a:pPr marL="495300" indent="-495300">
              <a:lnSpc>
                <a:spcPct val="80000"/>
              </a:lnSpc>
            </a:pPr>
            <a:r>
              <a:rPr lang="ru-RU" sz="3600" b="1" i="1" dirty="0" smtClean="0">
                <a:solidFill>
                  <a:srgbClr val="D60093"/>
                </a:solidFill>
                <a:latin typeface="Times New Roman" pitchFamily="18" charset="0"/>
              </a:rPr>
              <a:t>3. Коррекционные технологии.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069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01218" y="409433"/>
            <a:ext cx="606486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i="1" u="sng" dirty="0" smtClean="0">
                <a:solidFill>
                  <a:srgbClr val="0000FF"/>
                </a:solidFill>
                <a:latin typeface="Times New Roman" pitchFamily="18" charset="0"/>
              </a:rPr>
              <a:t>Технологии сохранения и стимулирования</a:t>
            </a:r>
          </a:p>
          <a:p>
            <a:endParaRPr lang="ru-RU" b="1" i="1" u="sng" dirty="0" smtClean="0">
              <a:solidFill>
                <a:srgbClr val="0000FF"/>
              </a:solidFill>
              <a:latin typeface="Times New Roman" pitchFamily="18" charset="0"/>
            </a:endParaRPr>
          </a:p>
          <a:p>
            <a:endParaRPr lang="ru-RU" b="1" i="1" u="sng" dirty="0" smtClean="0">
              <a:solidFill>
                <a:srgbClr val="0000FF"/>
              </a:solidFill>
              <a:latin typeface="Times New Roman" pitchFamily="18" charset="0"/>
            </a:endParaRPr>
          </a:p>
          <a:p>
            <a:endParaRPr lang="ru-RU" b="1" i="1" u="sng" dirty="0" smtClean="0">
              <a:solidFill>
                <a:srgbClr val="0000FF"/>
              </a:solidFill>
              <a:latin typeface="Times New Roman" pitchFamily="18" charset="0"/>
            </a:endParaRP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402006" y="1787857"/>
            <a:ext cx="625067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rgbClr val="FF33CC"/>
                </a:solidFill>
                <a:latin typeface="Times New Roman" pitchFamily="18" charset="0"/>
              </a:rPr>
              <a:t>*</a:t>
            </a:r>
            <a:r>
              <a:rPr lang="ru-RU" sz="3200" b="1" i="1" dirty="0" smtClean="0">
                <a:solidFill>
                  <a:srgbClr val="D60093"/>
                </a:solidFill>
                <a:latin typeface="Times New Roman" pitchFamily="18" charset="0"/>
              </a:rPr>
              <a:t>Динамические паузы </a:t>
            </a:r>
          </a:p>
          <a:p>
            <a:r>
              <a:rPr lang="ru-RU" sz="3200" b="1" i="1" dirty="0" smtClean="0">
                <a:solidFill>
                  <a:srgbClr val="D60093"/>
                </a:solidFill>
                <a:latin typeface="Times New Roman" pitchFamily="18" charset="0"/>
              </a:rPr>
              <a:t>*Подвижные и спортивные игры </a:t>
            </a:r>
          </a:p>
          <a:p>
            <a:r>
              <a:rPr lang="ru-RU" sz="3200" b="1" i="1" dirty="0" smtClean="0">
                <a:solidFill>
                  <a:srgbClr val="D60093"/>
                </a:solidFill>
                <a:latin typeface="Times New Roman" pitchFamily="18" charset="0"/>
              </a:rPr>
              <a:t>*Пальчиковая гимнастика</a:t>
            </a:r>
          </a:p>
          <a:p>
            <a:r>
              <a:rPr lang="ru-RU" sz="3200" b="1" i="1" dirty="0" smtClean="0">
                <a:solidFill>
                  <a:srgbClr val="D60093"/>
                </a:solidFill>
                <a:latin typeface="Times New Roman" pitchFamily="18" charset="0"/>
              </a:rPr>
              <a:t>*Релаксация </a:t>
            </a:r>
          </a:p>
          <a:p>
            <a:r>
              <a:rPr lang="ru-RU" sz="3200" b="1" i="1" dirty="0" smtClean="0">
                <a:solidFill>
                  <a:srgbClr val="D60093"/>
                </a:solidFill>
                <a:latin typeface="Times New Roman" pitchFamily="18" charset="0"/>
              </a:rPr>
              <a:t>*Гимнастика для глаз </a:t>
            </a:r>
          </a:p>
          <a:p>
            <a:r>
              <a:rPr lang="ru-RU" sz="3200" b="1" i="1" dirty="0" smtClean="0">
                <a:solidFill>
                  <a:srgbClr val="D60093"/>
                </a:solidFill>
                <a:latin typeface="Times New Roman" pitchFamily="18" charset="0"/>
              </a:rPr>
              <a:t>*Дыхательная гимнастика</a:t>
            </a:r>
          </a:p>
          <a:p>
            <a:r>
              <a:rPr lang="ru-RU" sz="3200" b="1" i="1" dirty="0" smtClean="0">
                <a:solidFill>
                  <a:srgbClr val="D60093"/>
                </a:solidFill>
                <a:latin typeface="Times New Roman" pitchFamily="18" charset="0"/>
              </a:rPr>
              <a:t>*Гимнастика пробуждения</a:t>
            </a:r>
          </a:p>
          <a:p>
            <a:r>
              <a:rPr lang="ru-RU" sz="3200" b="1" i="1" dirty="0" smtClean="0">
                <a:solidFill>
                  <a:srgbClr val="D60093"/>
                </a:solidFill>
                <a:latin typeface="Times New Roman" pitchFamily="18" charset="0"/>
              </a:rPr>
              <a:t>*Закаливание</a:t>
            </a:r>
          </a:p>
          <a:p>
            <a:r>
              <a:rPr lang="ru-RU" sz="3200" b="1" i="1" dirty="0" smtClean="0">
                <a:solidFill>
                  <a:srgbClr val="D60093"/>
                </a:solidFill>
                <a:latin typeface="Times New Roman" pitchFamily="18" charset="0"/>
              </a:rPr>
              <a:t>* Профилактика плоскостопия и нарушения осанки</a:t>
            </a:r>
          </a:p>
          <a:p>
            <a:endParaRPr lang="ru-RU" sz="3200" dirty="0">
              <a:solidFill>
                <a:srgbClr val="D60093"/>
              </a:solidFill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3333FF"/>
                </a:solidFill>
                <a:latin typeface="Times New Roman" pitchFamily="18" charset="0"/>
              </a:rPr>
              <a:t>Динамические паузы</a:t>
            </a:r>
            <a:endParaRPr lang="ru-RU" dirty="0">
              <a:solidFill>
                <a:srgbClr val="3333FF"/>
              </a:solidFill>
            </a:endParaRPr>
          </a:p>
        </p:txBody>
      </p:sp>
      <p:pic>
        <p:nvPicPr>
          <p:cNvPr id="7" name="SAM_3743.AVI">
            <a:hlinkClick r:id="" action="ppaction://media"/>
          </p:cNvPr>
          <p:cNvPicPr>
            <a:picLocks noGrp="1" noRot="1" noChangeAspect="1"/>
          </p:cNvPicPr>
          <p:nvPr>
            <p:ph sz="half" idx="4294967295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900753" y="1187355"/>
            <a:ext cx="7533564" cy="5486400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15404" y="0"/>
            <a:ext cx="7028596" cy="1201003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3333FF"/>
                </a:solidFill>
                <a:latin typeface="Times New Roman" pitchFamily="18" charset="0"/>
              </a:rPr>
              <a:t>Подвижные и спортивные игры</a:t>
            </a:r>
            <a:endParaRPr lang="ru-RU" dirty="0">
              <a:solidFill>
                <a:srgbClr val="3333FF"/>
              </a:solidFill>
            </a:endParaRPr>
          </a:p>
        </p:txBody>
      </p:sp>
      <p:pic>
        <p:nvPicPr>
          <p:cNvPr id="6" name="Содержимое 5" descr="IMG_0982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160061"/>
            <a:ext cx="4585648" cy="2906972"/>
          </a:xfrm>
        </p:spPr>
      </p:pic>
      <p:pic>
        <p:nvPicPr>
          <p:cNvPr id="11" name="Содержимое 10" descr="IMG_1559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435522" y="1173707"/>
            <a:ext cx="4708478" cy="2797792"/>
          </a:xfrm>
        </p:spPr>
      </p:pic>
      <p:pic>
        <p:nvPicPr>
          <p:cNvPr id="12" name="Рисунок 11" descr="IMG_159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930555"/>
            <a:ext cx="4421875" cy="2927444"/>
          </a:xfrm>
          <a:prstGeom prst="rect">
            <a:avLst/>
          </a:prstGeom>
        </p:spPr>
      </p:pic>
      <p:pic>
        <p:nvPicPr>
          <p:cNvPr id="13" name="Рисунок 12" descr="IMG_161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08227" y="3889612"/>
            <a:ext cx="4735772" cy="2968388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10437" y="274638"/>
            <a:ext cx="7533564" cy="1143000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3333FF"/>
                </a:solidFill>
                <a:latin typeface="Times New Roman" pitchFamily="18" charset="0"/>
              </a:rPr>
              <a:t>Пальчиковая гимнастика</a:t>
            </a:r>
            <a:endParaRPr lang="ru-RU" dirty="0">
              <a:solidFill>
                <a:srgbClr val="3333FF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5336274" y="1600200"/>
            <a:ext cx="3807725" cy="4525963"/>
          </a:xfrm>
        </p:spPr>
        <p:txBody>
          <a:bodyPr>
            <a:normAutofit fontScale="85000" lnSpcReduction="20000"/>
          </a:bodyPr>
          <a:lstStyle/>
          <a:p>
            <a:r>
              <a:rPr lang="ru-RU" b="1" i="1" dirty="0" smtClean="0">
                <a:solidFill>
                  <a:srgbClr val="FF33CC"/>
                </a:solidFill>
                <a:latin typeface="Times New Roman" pitchFamily="18" charset="0"/>
              </a:rPr>
              <a:t>Способствует овладению навыкам мелкой моторики</a:t>
            </a:r>
          </a:p>
          <a:p>
            <a:r>
              <a:rPr lang="ru-RU" b="1" i="1" dirty="0" smtClean="0">
                <a:solidFill>
                  <a:srgbClr val="FF33CC"/>
                </a:solidFill>
                <a:latin typeface="Times New Roman" pitchFamily="18" charset="0"/>
              </a:rPr>
              <a:t>Помогает развивать речь</a:t>
            </a:r>
          </a:p>
          <a:p>
            <a:r>
              <a:rPr lang="ru-RU" b="1" i="1" dirty="0" smtClean="0">
                <a:solidFill>
                  <a:srgbClr val="FF33CC"/>
                </a:solidFill>
                <a:latin typeface="Times New Roman" pitchFamily="18" charset="0"/>
              </a:rPr>
              <a:t>Повышает работоспособность коры головного мозга</a:t>
            </a:r>
          </a:p>
          <a:p>
            <a:r>
              <a:rPr lang="ru-RU" b="1" i="1" dirty="0" smtClean="0">
                <a:solidFill>
                  <a:srgbClr val="FF33CC"/>
                </a:solidFill>
                <a:latin typeface="Times New Roman" pitchFamily="18" charset="0"/>
              </a:rPr>
              <a:t>Развивает психические способности: мышление, память, воображение</a:t>
            </a:r>
          </a:p>
          <a:p>
            <a:r>
              <a:rPr lang="ru-RU" b="1" i="1" dirty="0" smtClean="0">
                <a:solidFill>
                  <a:srgbClr val="FF33CC"/>
                </a:solidFill>
                <a:latin typeface="Times New Roman" pitchFamily="18" charset="0"/>
              </a:rPr>
              <a:t>Снимает тревожность</a:t>
            </a:r>
          </a:p>
        </p:txBody>
      </p:sp>
      <p:pic>
        <p:nvPicPr>
          <p:cNvPr id="3074" name="Picture 2" descr="C:\Users\Наталья\Desktop\фотки для аттест\SAM_37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33015"/>
            <a:ext cx="5308978" cy="4544704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3333FF"/>
                </a:solidFill>
                <a:latin typeface="Times New Roman" pitchFamily="18" charset="0"/>
              </a:rPr>
              <a:t>Релаксация</a:t>
            </a:r>
            <a:endParaRPr lang="ru-RU" dirty="0">
              <a:solidFill>
                <a:srgbClr val="3333FF"/>
              </a:solidFill>
            </a:endParaRPr>
          </a:p>
        </p:txBody>
      </p:sp>
      <p:pic>
        <p:nvPicPr>
          <p:cNvPr id="6" name="Содержимое 5" descr="IMG_1507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542196"/>
            <a:ext cx="5445457" cy="5315803"/>
          </a:xfrm>
        </p:spPr>
      </p:pic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5540990" y="1600200"/>
            <a:ext cx="3603009" cy="4525963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D60093"/>
                </a:solidFill>
                <a:latin typeface="Times New Roman" pitchFamily="18" charset="0"/>
              </a:rPr>
              <a:t>Учит детей расслабляться</a:t>
            </a:r>
          </a:p>
          <a:p>
            <a:r>
              <a:rPr lang="ru-RU" b="1" i="1" dirty="0" smtClean="0">
                <a:solidFill>
                  <a:srgbClr val="D60093"/>
                </a:solidFill>
                <a:latin typeface="Times New Roman" pitchFamily="18" charset="0"/>
              </a:rPr>
              <a:t>Способствует концентрации внимания</a:t>
            </a:r>
          </a:p>
          <a:p>
            <a:r>
              <a:rPr lang="ru-RU" b="1" i="1" dirty="0" smtClean="0">
                <a:solidFill>
                  <a:srgbClr val="D60093"/>
                </a:solidFill>
                <a:latin typeface="Times New Roman" pitchFamily="18" charset="0"/>
              </a:rPr>
              <a:t>Помогает снять напряжение</a:t>
            </a:r>
          </a:p>
          <a:p>
            <a:r>
              <a:rPr lang="ru-RU" b="1" i="1" dirty="0" smtClean="0">
                <a:solidFill>
                  <a:srgbClr val="D60093"/>
                </a:solidFill>
                <a:latin typeface="Times New Roman" pitchFamily="18" charset="0"/>
              </a:rPr>
              <a:t> Снимает возбуждение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1775</TotalTime>
  <Words>594</Words>
  <Application>Microsoft Office PowerPoint</Application>
  <PresentationFormat>Экран (4:3)</PresentationFormat>
  <Paragraphs>120</Paragraphs>
  <Slides>25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Динамические паузы</vt:lpstr>
      <vt:lpstr>Подвижные и спортивные игры</vt:lpstr>
      <vt:lpstr>Пальчиковая гимнастика</vt:lpstr>
      <vt:lpstr>Релаксация</vt:lpstr>
      <vt:lpstr>Дыхательная гимнастика</vt:lpstr>
      <vt:lpstr>Гимнастика для глаз</vt:lpstr>
      <vt:lpstr>Гимнастика пробуждения (динамический час), закаливание</vt:lpstr>
      <vt:lpstr>Профилактика плоскостопия и нарушения осанки</vt:lpstr>
      <vt:lpstr>Слайд 14</vt:lpstr>
      <vt:lpstr>Утренняя гимнастика</vt:lpstr>
      <vt:lpstr>Физкультурные занятия</vt:lpstr>
      <vt:lpstr> Самомассаж, массаж.</vt:lpstr>
      <vt:lpstr>Занятия в спортивных секциях</vt:lpstr>
      <vt:lpstr>Участие в соревнованиях</vt:lpstr>
      <vt:lpstr>Оздоровительный бег</vt:lpstr>
      <vt:lpstr>Активный отдых</vt:lpstr>
      <vt:lpstr>Традиции детского сада: Осенний кросс «Золотая осень», «Забег Дед Морозов и Снегурочек» </vt:lpstr>
      <vt:lpstr>Слайд 23</vt:lpstr>
      <vt:lpstr>Слайд 24</vt:lpstr>
      <vt:lpstr>Слайд 25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Наталья</cp:lastModifiedBy>
  <cp:revision>173</cp:revision>
  <dcterms:created xsi:type="dcterms:W3CDTF">2013-11-19T05:52:05Z</dcterms:created>
  <dcterms:modified xsi:type="dcterms:W3CDTF">2017-01-19T11:51:11Z</dcterms:modified>
</cp:coreProperties>
</file>